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2.xml" ContentType="application/vnd.openxmlformats-officedocument.presentationml.notesSlide+xml"/>
  <Override PartName="/ppt/tags/tag7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4.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6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6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62.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68.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69.xml" ContentType="application/vnd.openxmlformats-officedocument.presentationml.notesSlide+xml"/>
  <Override PartName="/ppt/tags/tag138.xml" ContentType="application/vnd.openxmlformats-officedocument.presentationml.tags+xml"/>
  <Override PartName="/ppt/notesSlides/notesSlide7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73.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74.xml" ContentType="application/vnd.openxmlformats-officedocument.presentationml.notesSlide+xml"/>
  <Override PartName="/ppt/tags/tag153.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79.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0.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121"/>
  </p:notesMasterIdLst>
  <p:handoutMasterIdLst>
    <p:handoutMasterId r:id="rId122"/>
  </p:handoutMasterIdLst>
  <p:sldIdLst>
    <p:sldId id="256" r:id="rId6"/>
    <p:sldId id="257" r:id="rId7"/>
    <p:sldId id="485" r:id="rId8"/>
    <p:sldId id="454" r:id="rId9"/>
    <p:sldId id="455" r:id="rId10"/>
    <p:sldId id="453" r:id="rId11"/>
    <p:sldId id="457" r:id="rId12"/>
    <p:sldId id="451" r:id="rId13"/>
    <p:sldId id="501" r:id="rId14"/>
    <p:sldId id="456" r:id="rId15"/>
    <p:sldId id="306" r:id="rId16"/>
    <p:sldId id="495" r:id="rId17"/>
    <p:sldId id="360" r:id="rId18"/>
    <p:sldId id="459" r:id="rId19"/>
    <p:sldId id="462" r:id="rId20"/>
    <p:sldId id="502" r:id="rId21"/>
    <p:sldId id="369" r:id="rId22"/>
    <p:sldId id="486" r:id="rId23"/>
    <p:sldId id="271" r:id="rId24"/>
    <p:sldId id="487" r:id="rId25"/>
    <p:sldId id="272" r:id="rId26"/>
    <p:sldId id="480" r:id="rId27"/>
    <p:sldId id="481" r:id="rId28"/>
    <p:sldId id="482" r:id="rId29"/>
    <p:sldId id="483" r:id="rId30"/>
    <p:sldId id="484" r:id="rId31"/>
    <p:sldId id="499" r:id="rId32"/>
    <p:sldId id="472" r:id="rId33"/>
    <p:sldId id="260" r:id="rId34"/>
    <p:sldId id="290" r:id="rId35"/>
    <p:sldId id="504" r:id="rId36"/>
    <p:sldId id="463" r:id="rId37"/>
    <p:sldId id="313" r:id="rId38"/>
    <p:sldId id="375" r:id="rId39"/>
    <p:sldId id="452" r:id="rId40"/>
    <p:sldId id="488" r:id="rId41"/>
    <p:sldId id="267" r:id="rId42"/>
    <p:sldId id="289" r:id="rId43"/>
    <p:sldId id="307" r:id="rId44"/>
    <p:sldId id="265" r:id="rId45"/>
    <p:sldId id="266" r:id="rId46"/>
    <p:sldId id="268" r:id="rId47"/>
    <p:sldId id="295" r:id="rId48"/>
    <p:sldId id="300" r:id="rId49"/>
    <p:sldId id="311" r:id="rId50"/>
    <p:sldId id="489" r:id="rId51"/>
    <p:sldId id="294" r:id="rId52"/>
    <p:sldId id="330" r:id="rId53"/>
    <p:sldId id="490" r:id="rId54"/>
    <p:sldId id="439" r:id="rId55"/>
    <p:sldId id="314" r:id="rId56"/>
    <p:sldId id="366" r:id="rId57"/>
    <p:sldId id="379" r:id="rId58"/>
    <p:sldId id="370" r:id="rId59"/>
    <p:sldId id="381" r:id="rId60"/>
    <p:sldId id="336" r:id="rId61"/>
    <p:sldId id="491" r:id="rId62"/>
    <p:sldId id="335" r:id="rId63"/>
    <p:sldId id="373" r:id="rId64"/>
    <p:sldId id="449" r:id="rId65"/>
    <p:sldId id="346" r:id="rId66"/>
    <p:sldId id="492" r:id="rId67"/>
    <p:sldId id="328" r:id="rId68"/>
    <p:sldId id="408" r:id="rId69"/>
    <p:sldId id="435" r:id="rId70"/>
    <p:sldId id="436" r:id="rId71"/>
    <p:sldId id="437" r:id="rId72"/>
    <p:sldId id="438" r:id="rId73"/>
    <p:sldId id="464" r:id="rId74"/>
    <p:sldId id="465" r:id="rId75"/>
    <p:sldId id="466" r:id="rId76"/>
    <p:sldId id="467" r:id="rId77"/>
    <p:sldId id="447" r:id="rId78"/>
    <p:sldId id="412" r:id="rId79"/>
    <p:sldId id="476" r:id="rId80"/>
    <p:sldId id="477" r:id="rId81"/>
    <p:sldId id="478" r:id="rId82"/>
    <p:sldId id="479" r:id="rId83"/>
    <p:sldId id="392" r:id="rId84"/>
    <p:sldId id="441" r:id="rId85"/>
    <p:sldId id="413" r:id="rId86"/>
    <p:sldId id="432" r:id="rId87"/>
    <p:sldId id="433" r:id="rId88"/>
    <p:sldId id="442" r:id="rId89"/>
    <p:sldId id="352" r:id="rId90"/>
    <p:sldId id="399" r:id="rId91"/>
    <p:sldId id="391" r:id="rId92"/>
    <p:sldId id="319" r:id="rId93"/>
    <p:sldId id="493" r:id="rId94"/>
    <p:sldId id="503" r:id="rId95"/>
    <p:sldId id="470" r:id="rId96"/>
    <p:sldId id="407" r:id="rId97"/>
    <p:sldId id="359" r:id="rId98"/>
    <p:sldId id="383" r:id="rId99"/>
    <p:sldId id="342" r:id="rId100"/>
    <p:sldId id="372" r:id="rId101"/>
    <p:sldId id="396" r:id="rId102"/>
    <p:sldId id="397" r:id="rId103"/>
    <p:sldId id="395" r:id="rId104"/>
    <p:sldId id="422" r:id="rId105"/>
    <p:sldId id="262" r:id="rId106"/>
    <p:sldId id="261" r:id="rId107"/>
    <p:sldId id="263" r:id="rId108"/>
    <p:sldId id="368" r:id="rId109"/>
    <p:sldId id="423" r:id="rId110"/>
    <p:sldId id="473" r:id="rId111"/>
    <p:sldId id="474" r:id="rId112"/>
    <p:sldId id="469" r:id="rId113"/>
    <p:sldId id="444" r:id="rId114"/>
    <p:sldId id="445" r:id="rId115"/>
    <p:sldId id="446" r:id="rId116"/>
    <p:sldId id="450" r:id="rId117"/>
    <p:sldId id="443" r:id="rId118"/>
    <p:sldId id="419" r:id="rId119"/>
    <p:sldId id="393" r:id="rId120"/>
  </p:sldIdLst>
  <p:sldSz cx="9144000" cy="6858000" type="screen4x3"/>
  <p:notesSz cx="7315200" cy="9601200"/>
  <p:embeddedFontLst>
    <p:embeddedFont>
      <p:font typeface="Book Antiqua" panose="02040602050305030304" pitchFamily="18" charset="0"/>
      <p:regular r:id="rId123"/>
      <p:bold r:id="rId124"/>
      <p:italic r:id="rId125"/>
      <p:boldItalic r:id="rId126"/>
    </p:embeddedFont>
    <p:embeddedFont>
      <p:font typeface="Calibri" panose="020F0502020204030204" pitchFamily="34" charset="0"/>
      <p:regular r:id="rId127"/>
      <p:bold r:id="rId128"/>
      <p:italic r:id="rId129"/>
      <p:boldItalic r:id="rId130"/>
    </p:embeddedFont>
    <p:embeddedFont>
      <p:font typeface="Candara" panose="020E0502030303020204" pitchFamily="34" charset="0"/>
      <p:regular r:id="rId131"/>
      <p:bold r:id="rId132"/>
      <p:italic r:id="rId133"/>
      <p:boldItalic r:id="rId134"/>
    </p:embeddedFont>
    <p:embeddedFont>
      <p:font typeface="Baskerville Old Face" panose="02020602080505020303" pitchFamily="18" charset="0"/>
      <p:regular r:id="rId135"/>
    </p:embeddedFont>
    <p:embeddedFont>
      <p:font typeface="Euclid Symbol" panose="05050102010706020507" pitchFamily="18" charset="2"/>
      <p:regular r:id="rId136"/>
      <p:bold r:id="rId137"/>
      <p:italic r:id="rId138"/>
      <p:boldItalic r:id="rId139"/>
    </p:embeddedFont>
    <p:embeddedFont>
      <p:font typeface="Cambria Math" panose="02040503050406030204" pitchFamily="18" charset="0"/>
      <p:regular r:id="rId140"/>
    </p:embeddedFont>
    <p:embeddedFont>
      <p:font typeface="Century Gothic" panose="020B0502020202020204" pitchFamily="34" charset="0"/>
      <p:regular r:id="rId141"/>
      <p:bold r:id="rId142"/>
      <p:italic r:id="rId143"/>
      <p:boldItalic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Fluids Review" id="{33DA72CF-A919-4295-B988-A3F3C0F0C738}">
          <p14:sldIdLst>
            <p14:sldId id="485"/>
            <p14:sldId id="454"/>
            <p14:sldId id="455"/>
            <p14:sldId id="453"/>
            <p14:sldId id="457"/>
            <p14:sldId id="451"/>
            <p14:sldId id="501"/>
            <p14:sldId id="456"/>
            <p14:sldId id="306"/>
            <p14:sldId id="495"/>
            <p14:sldId id="360"/>
            <p14:sldId id="459"/>
            <p14:sldId id="462"/>
            <p14:sldId id="502"/>
            <p14:sldId id="369"/>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375"/>
            <p14:sldId id="452"/>
            <p14:sldId id="488"/>
            <p14:sldId id="267"/>
            <p14:sldId id="289"/>
            <p14:sldId id="307"/>
            <p14:sldId id="265"/>
            <p14:sldId id="266"/>
            <p14:sldId id="268"/>
            <p14:sldId id="295"/>
            <p14:sldId id="300"/>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14"/>
            <p14:sldId id="366"/>
            <p14:sldId id="379"/>
            <p14:sldId id="370"/>
            <p14:sldId id="381"/>
          </p14:sldIdLst>
        </p14:section>
        <p14:section name="Dose Controller" id="{B9996DE7-5058-4F78-9AD5-47639BF00817}">
          <p14:sldIdLst>
            <p14:sldId id="336"/>
            <p14:sldId id="491"/>
            <p14:sldId id="335"/>
            <p14:sldId id="373"/>
            <p14:sldId id="449"/>
            <p14:sldId id="346"/>
            <p14:sldId id="492"/>
            <p14:sldId id="328"/>
            <p14:sldId id="408"/>
            <p14:sldId id="435"/>
            <p14:sldId id="436"/>
            <p14:sldId id="437"/>
            <p14:sldId id="438"/>
            <p14:sldId id="464"/>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413"/>
            <p14:sldId id="432"/>
            <p14:sldId id="433"/>
            <p14:sldId id="442"/>
            <p14:sldId id="352"/>
          </p14:sldIdLst>
        </p14:section>
        <p14:section name="Conclusions" id="{88426F4C-7DCF-4358-B983-92876A5E29CA}">
          <p14:sldIdLst>
            <p14:sldId id="399"/>
            <p14:sldId id="391"/>
            <p14:sldId id="319"/>
          </p14:sldIdLst>
        </p14:section>
        <p14:section name="Extras" id="{A5E7008E-E080-434B-A4F0-86CBC0D99519}">
          <p14:sldIdLst>
            <p14:sldId id="493"/>
            <p14:sldId id="503"/>
            <p14:sldId id="470"/>
            <p14:sldId id="407"/>
            <p14:sldId id="359"/>
            <p14:sldId id="383"/>
            <p14:sldId id="342"/>
            <p14:sldId id="372"/>
            <p14:sldId id="396"/>
            <p14:sldId id="397"/>
            <p14:sldId id="395"/>
            <p14:sldId id="422"/>
            <p14:sldId id="262"/>
            <p14:sldId id="261"/>
            <p14:sldId id="263"/>
            <p14:sldId id="368"/>
            <p14:sldId id="423"/>
            <p14:sldId id="473"/>
            <p14:sldId id="474"/>
            <p14:sldId id="469"/>
            <p14:sldId id="444"/>
            <p14:sldId id="445"/>
            <p14:sldId id="446"/>
            <p14:sldId id="450"/>
            <p14:sldId id="443"/>
            <p14:sldId id="419"/>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0066FF"/>
    <a:srgbClr val="0070C0"/>
    <a:srgbClr val="A50021"/>
    <a:srgbClr val="B52D48"/>
    <a:srgbClr val="FF0000"/>
    <a:srgbClr val="01FF01"/>
    <a:srgbClr val="66FF33"/>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0613" autoAdjust="0"/>
  </p:normalViewPr>
  <p:slideViewPr>
    <p:cSldViewPr snapToGrid="0">
      <p:cViewPr varScale="1">
        <p:scale>
          <a:sx n="87" d="100"/>
          <a:sy n="87" d="100"/>
        </p:scale>
        <p:origin x="127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8.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4.fntdata"/><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142" Type="http://schemas.openxmlformats.org/officeDocument/2006/relationships/font" Target="fonts/font20.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0.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handoutMaster" Target="handoutMasters/handoutMaster1.xml"/><Relationship Id="rId143" Type="http://schemas.openxmlformats.org/officeDocument/2006/relationships/font" Target="fonts/font21.fntdata"/><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1.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fntdata"/><Relationship Id="rId144" Type="http://schemas.openxmlformats.org/officeDocument/2006/relationships/font" Target="fonts/font2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image" Target="../media/image154.emf"/><Relationship Id="rId4" Type="http://schemas.openxmlformats.org/officeDocument/2006/relationships/image" Target="../media/image1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image" Target="../media/image19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confluence.cornell.edu/display/AGUACLARA/High+Flow+Dose+Controller"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17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19</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21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30</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31</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34</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35</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37</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39</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40</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41</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42</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9111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43</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2C98A-130A-4C53-BB6F-D5C272C840C3}" type="slidenum">
              <a:rPr lang="en-US"/>
              <a:pPr/>
              <a:t>44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Dan Smith</a:t>
            </a:r>
          </a:p>
          <a:p>
            <a:r>
              <a:rPr lang="en-US" dirty="0"/>
              <a:t>Steve </a:t>
            </a:r>
          </a:p>
          <a:p>
            <a:r>
              <a:rPr lang="en-US" dirty="0"/>
              <a:t>Constant head, vary resistance!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45</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48</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51</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52</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s-HN" dirty="0" err="1"/>
              <a:t>Constant</a:t>
            </a:r>
            <a:r>
              <a:rPr lang="es-HN" dirty="0"/>
              <a:t> head</a:t>
            </a:r>
          </a:p>
          <a:p>
            <a:r>
              <a:rPr lang="es-HN" dirty="0"/>
              <a:t>Variable head </a:t>
            </a:r>
            <a:r>
              <a:rPr lang="es-HN" dirty="0" err="1"/>
              <a:t>loss</a:t>
            </a:r>
            <a:endParaRPr lang="es-HN" dirty="0"/>
          </a:p>
          <a:p>
            <a:r>
              <a:rPr lang="es-HN" dirty="0" err="1"/>
              <a:t>Tube</a:t>
            </a:r>
            <a:r>
              <a:rPr lang="es-HN" dirty="0"/>
              <a:t> as </a:t>
            </a:r>
            <a:r>
              <a:rPr lang="es-HN" dirty="0" err="1"/>
              <a:t>resistance</a:t>
            </a:r>
            <a:r>
              <a:rPr lang="es-HN" dirty="0"/>
              <a:t> </a:t>
            </a:r>
            <a:r>
              <a:rPr lang="es-HN" dirty="0" err="1"/>
              <a:t>element</a:t>
            </a:r>
            <a:r>
              <a:rPr lang="es-HN" baseline="0" dirty="0"/>
              <a:t> and </a:t>
            </a:r>
            <a:r>
              <a:rPr lang="es-HN" baseline="0" dirty="0" err="1"/>
              <a:t>also</a:t>
            </a:r>
            <a:r>
              <a:rPr lang="es-HN" baseline="0" dirty="0"/>
              <a:t> </a:t>
            </a:r>
            <a:r>
              <a:rPr lang="es-HN" baseline="0" dirty="0" err="1"/>
              <a:t>used</a:t>
            </a:r>
            <a:r>
              <a:rPr lang="es-HN" baseline="0" dirty="0"/>
              <a:t> </a:t>
            </a:r>
            <a:r>
              <a:rPr lang="es-HN" baseline="0" dirty="0" err="1"/>
              <a:t>to</a:t>
            </a:r>
            <a:r>
              <a:rPr lang="es-HN" baseline="0" dirty="0"/>
              <a:t> </a:t>
            </a:r>
            <a:r>
              <a:rPr lang="es-HN" baseline="0" dirty="0" err="1"/>
              <a:t>vary</a:t>
            </a:r>
            <a:r>
              <a:rPr lang="es-HN" baseline="0" dirty="0"/>
              <a:t> </a:t>
            </a:r>
            <a:r>
              <a:rPr lang="es-HN" baseline="0" dirty="0" err="1"/>
              <a:t>the</a:t>
            </a:r>
            <a:r>
              <a:rPr lang="es-HN" baseline="0" dirty="0"/>
              <a:t> head </a:t>
            </a:r>
            <a:r>
              <a:rPr lang="es-HN" baseline="0" dirty="0" err="1"/>
              <a:t>loss</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11</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6E83-CFFD-4B26-AFC9-DCD5D2FDD5E5}" type="slidenum">
              <a:rPr lang="en-US"/>
              <a:pPr/>
              <a:t>54</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56</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57</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58</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59</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03E9B-6C80-41D0-95D0-17EDB169EF30}" type="slidenum">
              <a:rPr lang="en-US"/>
              <a:pPr/>
              <a:t>61</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63</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64</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65</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66</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80</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Red is hypothetical (what would happen if there weren’t any minor losses)</a:t>
            </a:r>
          </a:p>
          <a:p>
            <a:r>
              <a:rPr lang="en-US" baseline="0" dirty="0"/>
              <a:t>Blue is what really happens with minor losses</a:t>
            </a:r>
          </a:p>
          <a:p>
            <a:r>
              <a:rPr lang="en-US" baseline="0" dirty="0"/>
              <a:t>Green is how we calibrate our </a:t>
            </a:r>
            <a:r>
              <a:rPr lang="en-US" baseline="0" dirty="0" err="1"/>
              <a:t>doser</a:t>
            </a:r>
            <a:r>
              <a:rPr lang="en-US" baseline="0" dirty="0"/>
              <a:t> and thus the gap between blue and green represents the error. The error as a percentage of the target is largest as flow approaches zero.</a:t>
            </a:r>
          </a:p>
          <a:p>
            <a:endParaRPr lang="en-US" baseline="0" dirty="0"/>
          </a:p>
          <a:p>
            <a:r>
              <a:rPr lang="en-US" baseline="0" dirty="0"/>
              <a:t>FCM design 10.xmcd</a:t>
            </a:r>
          </a:p>
          <a:p>
            <a:endParaRPr lang="en-US" baseline="0"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81</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 is longer than this, then the flow rate will decrease and minor losses will decrease. Thus this</a:t>
            </a:r>
            <a:r>
              <a:rPr lang="en-US" baseline="0" dirty="0"/>
              <a:t> is the shortest tube that can possibly work as a function of flow rate. This assumes a continuously variable D such that the velocity is always at the maximum allowed velocity given the error constraint.</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82</a:t>
            </a:fld>
            <a:endParaRPr lang="en-US"/>
          </a:p>
        </p:txBody>
      </p:sp>
    </p:spTree>
    <p:extLst>
      <p:ext uri="{BB962C8B-B14F-4D97-AF65-F5344CB8AC3E}">
        <p14:creationId xmlns:p14="http://schemas.microsoft.com/office/powerpoint/2010/main" val="2892981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13</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loss constraint is based on what elevation difference we want to have</a:t>
            </a:r>
            <a:r>
              <a:rPr lang="en-US" baseline="0" dirty="0"/>
              <a:t> between the constant head tank and the end of the dosing tube.</a:t>
            </a:r>
          </a:p>
          <a:p>
            <a:endParaRPr lang="en-US" baseline="0" dirty="0"/>
          </a:p>
          <a:p>
            <a:r>
              <a:rPr lang="en-US" baseline="0" dirty="0"/>
              <a:t>If we decrease the error, then we need to use a larger D in order to get a lower V.</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83</a:t>
            </a:fld>
            <a:endParaRPr lang="en-US"/>
          </a:p>
        </p:txBody>
      </p:sp>
    </p:spTree>
    <p:extLst>
      <p:ext uri="{BB962C8B-B14F-4D97-AF65-F5344CB8AC3E}">
        <p14:creationId xmlns:p14="http://schemas.microsoft.com/office/powerpoint/2010/main" val="3673080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84</a:t>
            </a:fld>
            <a:endParaRPr lang="en-US"/>
          </a:p>
        </p:txBody>
      </p:sp>
    </p:spTree>
    <p:extLst>
      <p:ext uri="{BB962C8B-B14F-4D97-AF65-F5344CB8AC3E}">
        <p14:creationId xmlns:p14="http://schemas.microsoft.com/office/powerpoint/2010/main" val="3348503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5B66B-2C4E-4672-9A6C-7E975F8EAF32}" type="slidenum">
              <a:rPr lang="en-US"/>
              <a:pPr/>
              <a:t>85</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r>
              <a:rPr lang="en-US" dirty="0"/>
              <a:t>FCM design 9.xmcd</a:t>
            </a:r>
          </a:p>
          <a:p>
            <a:r>
              <a:rPr lang="en-US" dirty="0"/>
              <a:t>The Reynolds</a:t>
            </a:r>
            <a:r>
              <a:rPr lang="en-US" baseline="0" dirty="0"/>
              <a:t> constraint gives a minimum diameter!</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88</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86395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90</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extLst>
      <p:ext uri="{BB962C8B-B14F-4D97-AF65-F5344CB8AC3E}">
        <p14:creationId xmlns:p14="http://schemas.microsoft.com/office/powerpoint/2010/main" val="3351144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91</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0EAF38-1002-44A5-92B2-863C8D0852DF}" type="slidenum">
              <a:rPr lang="en-US"/>
              <a:pPr/>
              <a:t>93</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a:t>Easy option is to use multiple LFOMs in parallel, but that is difficult for </a:t>
            </a:r>
          </a:p>
          <a:p>
            <a:r>
              <a:rPr lang="en-US"/>
              <a:t>Learn from the Sutro weir Use a Sutro weir or LFOM design for the flow controller.</a:t>
            </a:r>
          </a:p>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90C8D-F6AF-4384-A692-B3593FBC9945}" type="slidenum">
              <a:rPr lang="en-US"/>
              <a:pPr/>
              <a:t>95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Sharp crested weir www.fao.org/docrep/T0231E/t0231e4g.gif </a:t>
            </a:r>
          </a:p>
          <a:p>
            <a:r>
              <a:rPr lang="en-US"/>
              <a:t>Broad crested weir http://mrgcd.com/cms/kunde/rts/mrgcdcom/Docs/712740416-10-12-2007-11-33-00_files/image006.jpg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14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902C6-A960-4A12-9A0A-03E9C3555718}" type="slidenum">
              <a:rPr lang="en-US"/>
              <a:pPr/>
              <a:t>96</a:t>
            </a:fld>
            <a:endParaRPr 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Monica Hill’s research </a:t>
            </a:r>
            <a:r>
              <a:rPr lang="en-US" dirty="0">
                <a:hlinkClick r:id="rId3"/>
              </a:rPr>
              <a:t>https://confluence.cornell.edu/display/AGUACLARA/High+Flow+Dose+Controller</a:t>
            </a:r>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100</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22121-B18A-48E6-9B7D-B3DBD928F77F}" type="slidenum">
              <a:rPr lang="en-US"/>
              <a:pPr/>
              <a:t>101</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EA480-394A-467D-B786-9181EEEF1850}" type="slidenum">
              <a:rPr lang="en-US"/>
              <a:pPr/>
              <a:t>102</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21322-A6C7-4644-B6D5-CD2C2EC255DE}" type="slidenum">
              <a:rPr lang="en-US"/>
              <a:pPr/>
              <a:t>103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6C00F-438E-497A-B8CA-CA75CDB84DBF}" type="slidenum">
              <a:rPr lang="en-US"/>
              <a:pPr/>
              <a:t>104</a:t>
            </a:fld>
            <a:endParaRPr 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rPr>
              <a:t>Matthew J. Higgins</a:t>
            </a:r>
            <a:br>
              <a:rPr lang="en-US" sz="1200" b="0" i="0" kern="1200" dirty="0">
                <a:solidFill>
                  <a:schemeClr val="tx1"/>
                </a:solidFill>
                <a:latin typeface="Arial" charset="0"/>
                <a:ea typeface="+mn-ea"/>
                <a:cs typeface="+mn-cs"/>
              </a:rPr>
            </a:br>
            <a:r>
              <a:rPr lang="en-US" sz="1200" b="0" i="0" kern="1200" dirty="0">
                <a:solidFill>
                  <a:schemeClr val="tx1"/>
                </a:solidFill>
                <a:latin typeface="Arial" charset="0"/>
                <a:ea typeface="+mn-ea"/>
                <a:cs typeface="+mn-cs"/>
              </a:rPr>
              <a:t>Master of Engineering 2011</a:t>
            </a:r>
          </a:p>
          <a:p>
            <a:r>
              <a:rPr lang="en-US" sz="1200" b="0" i="0" kern="1200" dirty="0">
                <a:solidFill>
                  <a:schemeClr val="tx1"/>
                </a:solidFill>
                <a:latin typeface="Arial" charset="0"/>
                <a:ea typeface="+mn-ea"/>
                <a:cs typeface="+mn-cs"/>
              </a:rPr>
              <a:t>Karen </a:t>
            </a:r>
            <a:r>
              <a:rPr lang="en-US" sz="1200" b="0" i="0" kern="1200" dirty="0" err="1">
                <a:solidFill>
                  <a:schemeClr val="tx1"/>
                </a:solidFill>
                <a:latin typeface="Arial" charset="0"/>
                <a:ea typeface="+mn-ea"/>
                <a:cs typeface="+mn-cs"/>
              </a:rPr>
              <a:t>Swetland</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Interesting property that viscosity increase</a:t>
            </a:r>
            <a:r>
              <a:rPr lang="en-US" sz="1200" b="0" i="0" kern="1200" baseline="0" dirty="0">
                <a:solidFill>
                  <a:schemeClr val="tx1"/>
                </a:solidFill>
                <a:latin typeface="Arial" charset="0"/>
                <a:ea typeface="+mn-ea"/>
                <a:cs typeface="+mn-cs"/>
              </a:rPr>
              <a:t> is almost directly proportional to concentration at 250 gm/L. </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105</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B94ECC-456A-4CAE-8421-B897234ED215}" type="slidenum">
              <a:rPr lang="en-US"/>
              <a:pPr/>
              <a:t>106</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sz="1000" dirty="0"/>
              <a:t>Heather Nelson</a:t>
            </a:r>
          </a:p>
          <a:p>
            <a:r>
              <a:rPr lang="en-US" sz="1000" dirty="0"/>
              <a:t>Jeannette </a:t>
            </a:r>
            <a:r>
              <a:rPr lang="en-US" sz="1000" dirty="0" err="1"/>
              <a:t>Harduby</a:t>
            </a:r>
            <a:endParaRPr lang="en-US" sz="1000" dirty="0"/>
          </a:p>
          <a:p>
            <a:r>
              <a:rPr lang="en-US" sz="1000" dirty="0"/>
              <a:t>Rudi </a:t>
            </a:r>
            <a:r>
              <a:rPr lang="en-US" sz="1000" dirty="0" err="1"/>
              <a:t>Schuech</a:t>
            </a:r>
            <a:endParaRPr lang="en-US" sz="1000" dirty="0"/>
          </a:p>
          <a:p>
            <a:r>
              <a:rPr lang="en-US" dirty="0"/>
              <a:t>Constant</a:t>
            </a:r>
            <a:r>
              <a:rPr lang="en-US" baseline="0" dirty="0"/>
              <a:t> resistance, vary head</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47AE5-CB34-4455-8973-435F0F8F3DE8}" type="slidenum">
              <a:rPr lang="en-US"/>
              <a:pPr/>
              <a:t>107</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a:t>Adapted from equation 8.2 in 5</a:t>
            </a:r>
            <a:r>
              <a:rPr lang="en-US" baseline="30000"/>
              <a:t>th</a:t>
            </a:r>
            <a:r>
              <a:rPr lang="en-US"/>
              <a:t> edition of Water Quality and Treatment: A Handbook of Community Water Supplies by AWWA 1999.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112</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16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hyperlink" Target="../Polls/FCM.pptx#-1,7,MajorMinorDrain"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2.xml"/><Relationship Id="rId1" Type="http://schemas.openxmlformats.org/officeDocument/2006/relationships/slideLayout" Target="../slideLayouts/slideLayout16.xml"/><Relationship Id="rId4" Type="http://schemas.openxmlformats.org/officeDocument/2006/relationships/image" Target="../media/image191.png"/></Relationships>
</file>

<file path=ppt/slides/_rels/slide10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tags" Target="../tags/tag148.xml"/><Relationship Id="rId7" Type="http://schemas.openxmlformats.org/officeDocument/2006/relationships/image" Target="../media/image192.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notesSlide" Target="../notesSlides/notesSlide73.xml"/><Relationship Id="rId5" Type="http://schemas.openxmlformats.org/officeDocument/2006/relationships/slideLayout" Target="../slideLayouts/slideLayout19.xml"/><Relationship Id="rId10" Type="http://schemas.openxmlformats.org/officeDocument/2006/relationships/image" Target="../media/image54.png"/><Relationship Id="rId4" Type="http://schemas.openxmlformats.org/officeDocument/2006/relationships/tags" Target="../tags/tag149.xml"/><Relationship Id="rId9" Type="http://schemas.openxmlformats.org/officeDocument/2006/relationships/image" Target="../media/image194.png"/></Relationships>
</file>

<file path=ppt/slides/_rels/slide102.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tags" Target="../tags/tag152.xml"/><Relationship Id="rId7" Type="http://schemas.openxmlformats.org/officeDocument/2006/relationships/image" Target="../media/image195.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93.png"/><Relationship Id="rId5" Type="http://schemas.openxmlformats.org/officeDocument/2006/relationships/notesSlide" Target="../notesSlides/notesSlide74.xml"/><Relationship Id="rId4"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8" Type="http://schemas.openxmlformats.org/officeDocument/2006/relationships/image" Target="../media/image198.emf"/><Relationship Id="rId3" Type="http://schemas.openxmlformats.org/officeDocument/2006/relationships/slideLayout" Target="../slideLayouts/slideLayout19.xml"/><Relationship Id="rId7" Type="http://schemas.openxmlformats.org/officeDocument/2006/relationships/oleObject" Target="../embeddings/oleObject14.bin"/><Relationship Id="rId2" Type="http://schemas.openxmlformats.org/officeDocument/2006/relationships/tags" Target="../tags/tag153.xml"/><Relationship Id="rId1" Type="http://schemas.openxmlformats.org/officeDocument/2006/relationships/vmlDrawing" Target="../drawings/vmlDrawing8.vml"/><Relationship Id="rId6" Type="http://schemas.openxmlformats.org/officeDocument/2006/relationships/image" Target="../media/image197.wmf"/><Relationship Id="rId5" Type="http://schemas.openxmlformats.org/officeDocument/2006/relationships/oleObject" Target="../embeddings/oleObject13.bin"/><Relationship Id="rId4" Type="http://schemas.openxmlformats.org/officeDocument/2006/relationships/notesSlide" Target="../notesSlides/notesSlide75.xml"/><Relationship Id="rId9" Type="http://schemas.openxmlformats.org/officeDocument/2006/relationships/image" Target="../media/image19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00.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99.png"/><Relationship Id="rId5" Type="http://schemas.openxmlformats.org/officeDocument/2006/relationships/image" Target="../media/image153.emf"/><Relationship Id="rId4" Type="http://schemas.openxmlformats.org/officeDocument/2006/relationships/notesSlide" Target="../notesSlides/notesSlide7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17.wmf"/><Relationship Id="rId3" Type="http://schemas.openxmlformats.org/officeDocument/2006/relationships/tags" Target="../tags/tag157.xml"/><Relationship Id="rId7" Type="http://schemas.openxmlformats.org/officeDocument/2006/relationships/notesSlide" Target="../notesSlides/notesSlide79.xml"/><Relationship Id="rId12" Type="http://schemas.openxmlformats.org/officeDocument/2006/relationships/oleObject" Target="../embeddings/oleObject15.bin"/><Relationship Id="rId2" Type="http://schemas.openxmlformats.org/officeDocument/2006/relationships/tags" Target="../tags/tag156.xml"/><Relationship Id="rId1" Type="http://schemas.openxmlformats.org/officeDocument/2006/relationships/vmlDrawing" Target="../drawings/vmlDrawing9.vml"/><Relationship Id="rId6" Type="http://schemas.openxmlformats.org/officeDocument/2006/relationships/slideLayout" Target="../slideLayouts/slideLayout19.xml"/><Relationship Id="rId11" Type="http://schemas.openxmlformats.org/officeDocument/2006/relationships/image" Target="../media/image204.png"/><Relationship Id="rId5" Type="http://schemas.openxmlformats.org/officeDocument/2006/relationships/tags" Target="../tags/tag159.xml"/><Relationship Id="rId10" Type="http://schemas.openxmlformats.org/officeDocument/2006/relationships/image" Target="../media/image203.png"/><Relationship Id="rId4" Type="http://schemas.openxmlformats.org/officeDocument/2006/relationships/tags" Target="../tags/tag158.xml"/><Relationship Id="rId9" Type="http://schemas.openxmlformats.org/officeDocument/2006/relationships/image" Target="../media/image20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slideLayout" Target="../slideLayouts/slideLayout16.xml"/><Relationship Id="rId7" Type="http://schemas.openxmlformats.org/officeDocument/2006/relationships/image" Target="../media/image144.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39.wmf"/><Relationship Id="rId5" Type="http://schemas.openxmlformats.org/officeDocument/2006/relationships/image" Target="../media/image206.emf"/><Relationship Id="rId4" Type="http://schemas.openxmlformats.org/officeDocument/2006/relationships/image" Target="../media/image205.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45.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44.png"/><Relationship Id="rId5" Type="http://schemas.openxmlformats.org/officeDocument/2006/relationships/image" Target="../media/image208.emf"/><Relationship Id="rId4" Type="http://schemas.openxmlformats.org/officeDocument/2006/relationships/image" Target="../media/image207.w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45.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44.png"/><Relationship Id="rId5" Type="http://schemas.openxmlformats.org/officeDocument/2006/relationships/image" Target="../media/image210.emf"/><Relationship Id="rId4" Type="http://schemas.openxmlformats.org/officeDocument/2006/relationships/image" Target="../media/image209.w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143.png"/><Relationship Id="rId5" Type="http://schemas.openxmlformats.org/officeDocument/2006/relationships/image" Target="../media/image129.png"/><Relationship Id="rId4" Type="http://schemas.openxmlformats.org/officeDocument/2006/relationships/notesSlide" Target="../notesSlides/notesSlide8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8" Type="http://schemas.openxmlformats.org/officeDocument/2006/relationships/hyperlink" Target="http://www.cdivalve.com/products/float-valves/pvc-float-valves" TargetMode="External"/><Relationship Id="rId3" Type="http://schemas.openxmlformats.org/officeDocument/2006/relationships/slideLayout" Target="../slideLayouts/slideLayout16.xml"/><Relationship Id="rId7" Type="http://schemas.openxmlformats.org/officeDocument/2006/relationships/image" Target="../media/image212.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hyperlink" Target="http://floatvalve.com/" TargetMode="External"/><Relationship Id="rId5" Type="http://schemas.openxmlformats.org/officeDocument/2006/relationships/image" Target="../media/image211.wmf"/><Relationship Id="rId10" Type="http://schemas.openxmlformats.org/officeDocument/2006/relationships/image" Target="../media/image213.png"/><Relationship Id="rId4" Type="http://schemas.openxmlformats.org/officeDocument/2006/relationships/notesSlide" Target="../notesSlides/notesSlide81.xml"/><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Polls/FCM.pptx#-1,13,TurbulentHeadLoss" TargetMode="External"/><Relationship Id="rId13"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notesSlide" Target="../notesSlides/notesSlide6.xml"/><Relationship Id="rId12"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9.xml"/><Relationship Id="rId11" Type="http://schemas.openxmlformats.org/officeDocument/2006/relationships/image" Target="../media/image29.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notesSlide" Target="../notesSlides/notesSlide8.xml"/><Relationship Id="rId12"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11" Type="http://schemas.openxmlformats.org/officeDocument/2006/relationships/image" Target="../media/image38.png"/><Relationship Id="rId5" Type="http://schemas.openxmlformats.org/officeDocument/2006/relationships/tags" Target="../tags/tag26.xml"/><Relationship Id="rId10" Type="http://schemas.openxmlformats.org/officeDocument/2006/relationships/image" Target="../media/image37.png"/><Relationship Id="rId4" Type="http://schemas.openxmlformats.org/officeDocument/2006/relationships/tags" Target="../tags/tag25.xml"/><Relationship Id="rId9" Type="http://schemas.openxmlformats.org/officeDocument/2006/relationships/hyperlink" Target="https://github.com/AguaClara/CEE4540_Master/blob/master/Summary%20Sheets/Derivation_minor_loss_equation.m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40.png"/><Relationship Id="rId4" Type="http://schemas.openxmlformats.org/officeDocument/2006/relationships/tags" Target="../tags/tag30.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1.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15.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33.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7.xml"/><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guaClara/CEE4540_Master/blob/master/Summary%20Sheets/Derivation_flow_through_tank_with_a_valve.md" TargetMode="External"/><Relationship Id="rId13" Type="http://schemas.openxmlformats.org/officeDocument/2006/relationships/image" Target="../media/image58.png"/><Relationship Id="rId3" Type="http://schemas.openxmlformats.org/officeDocument/2006/relationships/tags" Target="../tags/tag40.xml"/><Relationship Id="rId7" Type="http://schemas.openxmlformats.org/officeDocument/2006/relationships/notesSlide" Target="../notesSlides/notesSlide19.xml"/><Relationship Id="rId12" Type="http://schemas.openxmlformats.org/officeDocument/2006/relationships/image" Target="../media/image5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6.xml"/><Relationship Id="rId11" Type="http://schemas.openxmlformats.org/officeDocument/2006/relationships/image" Target="../media/image56.png"/><Relationship Id="rId5" Type="http://schemas.openxmlformats.org/officeDocument/2006/relationships/tags" Target="../tags/tag42.xml"/><Relationship Id="rId10" Type="http://schemas.openxmlformats.org/officeDocument/2006/relationships/image" Target="../media/image55.png"/><Relationship Id="rId4" Type="http://schemas.openxmlformats.org/officeDocument/2006/relationships/tags" Target="../tags/tag41.xml"/><Relationship Id="rId9" Type="http://schemas.openxmlformats.org/officeDocument/2006/relationships/image" Target="../media/image50.jpeg"/><Relationship Id="rId1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5.png"/><Relationship Id="rId3" Type="http://schemas.openxmlformats.org/officeDocument/2006/relationships/tags" Target="../tags/tag45.xml"/><Relationship Id="rId7" Type="http://schemas.openxmlformats.org/officeDocument/2006/relationships/slideLayout" Target="../slideLayouts/slideLayout16.xml"/><Relationship Id="rId12" Type="http://schemas.openxmlformats.org/officeDocument/2006/relationships/image" Target="../media/image50.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55.png"/><Relationship Id="rId3" Type="http://schemas.openxmlformats.org/officeDocument/2006/relationships/tags" Target="../tags/tag50.xml"/><Relationship Id="rId7" Type="http://schemas.openxmlformats.org/officeDocument/2006/relationships/oleObject" Target="../embeddings/oleObject4.bin"/><Relationship Id="rId12" Type="http://schemas.openxmlformats.org/officeDocument/2006/relationships/image" Target="../media/image50.jpeg"/><Relationship Id="rId2" Type="http://schemas.openxmlformats.org/officeDocument/2006/relationships/tags" Target="../tags/tag49.xml"/><Relationship Id="rId1" Type="http://schemas.openxmlformats.org/officeDocument/2006/relationships/vmlDrawing" Target="../drawings/vmlDrawing3.vml"/><Relationship Id="rId6" Type="http://schemas.openxmlformats.org/officeDocument/2006/relationships/notesSlide" Target="../notesSlides/notesSlide20.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wmf"/><Relationship Id="rId4" Type="http://schemas.openxmlformats.org/officeDocument/2006/relationships/tags" Target="../tags/tag51.xml"/><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9.xml"/><Relationship Id="rId7" Type="http://schemas.openxmlformats.org/officeDocument/2006/relationships/hyperlink" Target="../Polls/FCM.pptx#-1,12,TankDrainTime" TargetMode="Externa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hyperlink" Target="https://github.com/AguaClara/CEE4540_Master/blob/master/Summary%20Sheets/Derivation_drain_system_design.md" TargetMode="External"/><Relationship Id="rId10" Type="http://schemas.openxmlformats.org/officeDocument/2006/relationships/image" Target="../media/image68.jpeg"/><Relationship Id="rId4" Type="http://schemas.openxmlformats.org/officeDocument/2006/relationships/notesSlide" Target="../notesSlides/notesSlide21.xml"/><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2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54.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70.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73.jpeg"/><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2,BicycleDrag" TargetMode="External"/><Relationship Id="rId1" Type="http://schemas.openxmlformats.org/officeDocument/2006/relationships/slideLayout" Target="../slideLayouts/slideLayout16.xml"/><Relationship Id="rId4" Type="http://schemas.openxmlformats.org/officeDocument/2006/relationships/hyperlink" Target="../Polls/FCM.pptx#-1,3,dra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7.xml"/><Relationship Id="rId7" Type="http://schemas.openxmlformats.org/officeDocument/2006/relationships/image" Target="../media/image75.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4.png"/><Relationship Id="rId5" Type="http://schemas.openxmlformats.org/officeDocument/2006/relationships/notesSlide" Target="../notesSlides/notesSlide27.xml"/><Relationship Id="rId4"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6.png"/><Relationship Id="rId5" Type="http://schemas.openxmlformats.org/officeDocument/2006/relationships/image" Target="../media/image26.png"/><Relationship Id="rId4"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81.png"/><Relationship Id="rId3" Type="http://schemas.openxmlformats.org/officeDocument/2006/relationships/tags" Target="../tags/tag62.xml"/><Relationship Id="rId7" Type="http://schemas.openxmlformats.org/officeDocument/2006/relationships/slideLayout" Target="../slideLayouts/slideLayout19.xml"/><Relationship Id="rId12" Type="http://schemas.openxmlformats.org/officeDocument/2006/relationships/image" Target="../media/image80.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9.png"/><Relationship Id="rId5" Type="http://schemas.openxmlformats.org/officeDocument/2006/relationships/tags" Target="../tags/tag64.xml"/><Relationship Id="rId10" Type="http://schemas.openxmlformats.org/officeDocument/2006/relationships/image" Target="../media/image78.png"/><Relationship Id="rId4" Type="http://schemas.openxmlformats.org/officeDocument/2006/relationships/tags" Target="../tags/tag63.xml"/><Relationship Id="rId9" Type="http://schemas.openxmlformats.org/officeDocument/2006/relationships/image" Target="../media/image77.png"/><Relationship Id="rId1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84.wmf"/></Relationships>
</file>

<file path=ppt/slides/_rels/slide4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68.xml"/><Relationship Id="rId7" Type="http://schemas.openxmlformats.org/officeDocument/2006/relationships/image" Target="../media/image26.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notesSlide" Target="../notesSlides/notesSlide32.xml"/><Relationship Id="rId5" Type="http://schemas.openxmlformats.org/officeDocument/2006/relationships/slideLayout" Target="../slideLayouts/slideLayout19.xml"/><Relationship Id="rId10" Type="http://schemas.openxmlformats.org/officeDocument/2006/relationships/image" Target="../media/image86.png"/><Relationship Id="rId4" Type="http://schemas.openxmlformats.org/officeDocument/2006/relationships/tags" Target="../tags/tag69.xml"/><Relationship Id="rId9" Type="http://schemas.openxmlformats.org/officeDocument/2006/relationships/image" Target="../media/image85.png"/></Relationships>
</file>

<file path=ppt/slides/_rels/slide4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0.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89.jpeg"/></Relationships>
</file>

<file path=ppt/slides/_rels/slide49.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36.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1.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slideLayout" Target="../slideLayouts/slideLayout20.xml"/><Relationship Id="rId7" Type="http://schemas.openxmlformats.org/officeDocument/2006/relationships/oleObject" Target="../embeddings/oleObject7.bin"/><Relationship Id="rId2" Type="http://schemas.openxmlformats.org/officeDocument/2006/relationships/tags" Target="../tags/tag72.xml"/><Relationship Id="rId1" Type="http://schemas.openxmlformats.org/officeDocument/2006/relationships/vmlDrawing" Target="../drawings/vmlDrawing5.vml"/><Relationship Id="rId6" Type="http://schemas.openxmlformats.org/officeDocument/2006/relationships/image" Target="../media/image89.jpeg"/><Relationship Id="rId5" Type="http://schemas.openxmlformats.org/officeDocument/2006/relationships/image" Target="../media/image93.wmf"/><Relationship Id="rId4" Type="http://schemas.openxmlformats.org/officeDocument/2006/relationships/notesSlide" Target="../notesSlides/notesSlide38.xml"/><Relationship Id="rId9"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96.wmf"/><Relationship Id="rId5" Type="http://schemas.openxmlformats.org/officeDocument/2006/relationships/image" Target="../media/image89.jpeg"/><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3.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100.jpeg"/><Relationship Id="rId4" Type="http://schemas.openxmlformats.org/officeDocument/2006/relationships/image" Target="../media/image99.jpeg"/></Relationships>
</file>

<file path=ppt/slides/_rels/slide5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6.xml"/><Relationship Id="rId7" Type="http://schemas.openxmlformats.org/officeDocument/2006/relationships/image" Target="../media/image17.w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98.wmf"/><Relationship Id="rId4" Type="http://schemas.openxmlformats.org/officeDocument/2006/relationships/image" Target="../media/image101.wmf"/></Relationships>
</file>

<file path=ppt/slides/_rels/slide6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wmf"/><Relationship Id="rId18" Type="http://schemas.openxmlformats.org/officeDocument/2006/relationships/slide" Target="slide62.xml"/><Relationship Id="rId26" Type="http://schemas.openxmlformats.org/officeDocument/2006/relationships/slide" Target="slide46.xml"/><Relationship Id="rId3" Type="http://schemas.openxmlformats.org/officeDocument/2006/relationships/notesSlide" Target="../notesSlides/notesSlide47.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42.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17.xml"/><Relationship Id="rId16" Type="http://schemas.openxmlformats.org/officeDocument/2006/relationships/slide" Target="slide57.xml"/><Relationship Id="rId20" Type="http://schemas.openxmlformats.org/officeDocument/2006/relationships/slide" Target="slide3.xml"/><Relationship Id="rId29" Type="http://schemas.openxmlformats.org/officeDocument/2006/relationships/image" Target="../media/image14.png"/><Relationship Id="rId1" Type="http://schemas.openxmlformats.org/officeDocument/2006/relationships/tags" Target="../tags/tag74.xml"/><Relationship Id="rId6" Type="http://schemas.openxmlformats.org/officeDocument/2006/relationships/slide" Target="slide40.xml"/><Relationship Id="rId11" Type="http://schemas.openxmlformats.org/officeDocument/2006/relationships/image" Target="../media/image6.wmf"/><Relationship Id="rId24" Type="http://schemas.openxmlformats.org/officeDocument/2006/relationships/slide" Target="slide36.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slide" Target="slide27.xml"/><Relationship Id="rId10" Type="http://schemas.openxmlformats.org/officeDocument/2006/relationships/slide" Target="slide37.xml"/><Relationship Id="rId19" Type="http://schemas.openxmlformats.org/officeDocument/2006/relationships/image" Target="../media/image1.wmf"/><Relationship Id="rId4" Type="http://schemas.openxmlformats.org/officeDocument/2006/relationships/slide" Target="slide20.xml"/><Relationship Id="rId9" Type="http://schemas.openxmlformats.org/officeDocument/2006/relationships/image" Target="../media/image5.wmf"/><Relationship Id="rId14" Type="http://schemas.openxmlformats.org/officeDocument/2006/relationships/slide" Target="slide49.xml"/><Relationship Id="rId22" Type="http://schemas.openxmlformats.org/officeDocument/2006/relationships/slide" Target="slide18.xml"/><Relationship Id="rId27"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88.jpeg"/><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5.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6.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7.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8.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89.jpeg"/><Relationship Id="rId4" Type="http://schemas.openxmlformats.org/officeDocument/2006/relationships/image" Target="../media/image103.wmf"/></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olls/FCM.pptx#-1,4,luggagebehindortop" TargetMode="External"/><Relationship Id="rId1" Type="http://schemas.openxmlformats.org/officeDocument/2006/relationships/slideLayout" Target="../slideLayouts/slideLayout16.xml"/><Relationship Id="rId6" Type="http://schemas.openxmlformats.org/officeDocument/2006/relationships/hyperlink" Target="../Polls/FCM.pptx#-1,8,VerticalPipe" TargetMode="External"/><Relationship Id="rId5" Type="http://schemas.openxmlformats.org/officeDocument/2006/relationships/hyperlink" Target="../Polls/FCM.pptx#-1,6,InefficientConversion" TargetMode="External"/><Relationship Id="rId4" Type="http://schemas.openxmlformats.org/officeDocument/2006/relationships/hyperlink" Target="../Polls/FCM.pptx#-1,5,BernoulliOrEner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108.jpeg"/></Relationships>
</file>

<file path=ppt/slides/_rels/slide7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54.png"/><Relationship Id="rId3" Type="http://schemas.openxmlformats.org/officeDocument/2006/relationships/tags" Target="../tags/tag77.xml"/><Relationship Id="rId7" Type="http://schemas.openxmlformats.org/officeDocument/2006/relationships/notesSlide" Target="../notesSlides/notesSlide56.xml"/><Relationship Id="rId12" Type="http://schemas.openxmlformats.org/officeDocument/2006/relationships/image" Target="../media/image11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16.xml"/><Relationship Id="rId11" Type="http://schemas.openxmlformats.org/officeDocument/2006/relationships/image" Target="../media/image115.png"/><Relationship Id="rId5" Type="http://schemas.openxmlformats.org/officeDocument/2006/relationships/tags" Target="../tags/tag79.xml"/><Relationship Id="rId10" Type="http://schemas.openxmlformats.org/officeDocument/2006/relationships/image" Target="../media/image114.png"/><Relationship Id="rId4" Type="http://schemas.openxmlformats.org/officeDocument/2006/relationships/tags" Target="../tags/tag78.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3.bin"/><Relationship Id="rId3" Type="http://schemas.openxmlformats.org/officeDocument/2006/relationships/tags" Target="../tags/tag5.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slideLayout" Target="../slideLayouts/slideLayout19.xml"/><Relationship Id="rId5" Type="http://schemas.openxmlformats.org/officeDocument/2006/relationships/tags" Target="../tags/tag7.xml"/><Relationship Id="rId15" Type="http://schemas.openxmlformats.org/officeDocument/2006/relationships/image" Target="../media/image21.png"/><Relationship Id="rId4" Type="http://schemas.openxmlformats.org/officeDocument/2006/relationships/tags" Target="../tags/tag6.xml"/><Relationship Id="rId9" Type="http://schemas.openxmlformats.org/officeDocument/2006/relationships/image" Target="../media/image20.png"/><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58.xml"/><Relationship Id="rId13" Type="http://schemas.openxmlformats.org/officeDocument/2006/relationships/image" Target="../media/image121.png"/><Relationship Id="rId3" Type="http://schemas.openxmlformats.org/officeDocument/2006/relationships/tags" Target="../tags/tag82.xml"/><Relationship Id="rId7" Type="http://schemas.openxmlformats.org/officeDocument/2006/relationships/slideLayout" Target="../slideLayouts/slideLayout19.xml"/><Relationship Id="rId12" Type="http://schemas.openxmlformats.org/officeDocument/2006/relationships/image" Target="../media/image120.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19.png"/><Relationship Id="rId5" Type="http://schemas.openxmlformats.org/officeDocument/2006/relationships/tags" Target="../tags/tag84.xml"/><Relationship Id="rId10" Type="http://schemas.openxmlformats.org/officeDocument/2006/relationships/image" Target="../media/image118.png"/><Relationship Id="rId4" Type="http://schemas.openxmlformats.org/officeDocument/2006/relationships/tags" Target="../tags/tag83.xml"/><Relationship Id="rId9" Type="http://schemas.openxmlformats.org/officeDocument/2006/relationships/image" Target="../media/image117.emf"/></Relationships>
</file>

<file path=ppt/slides/_rels/slide8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tags" Target="../tags/tag88.xml"/><Relationship Id="rId7" Type="http://schemas.openxmlformats.org/officeDocument/2006/relationships/notesSlide" Target="../notesSlides/notesSlide59.xml"/><Relationship Id="rId12" Type="http://schemas.openxmlformats.org/officeDocument/2006/relationships/image" Target="../media/image126.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slideLayout" Target="../slideLayouts/slideLayout19.xml"/><Relationship Id="rId11" Type="http://schemas.openxmlformats.org/officeDocument/2006/relationships/image" Target="../media/image125.png"/><Relationship Id="rId5" Type="http://schemas.openxmlformats.org/officeDocument/2006/relationships/tags" Target="../tags/tag90.xml"/><Relationship Id="rId10" Type="http://schemas.openxmlformats.org/officeDocument/2006/relationships/image" Target="../media/image124.png"/><Relationship Id="rId4" Type="http://schemas.openxmlformats.org/officeDocument/2006/relationships/tags" Target="../tags/tag89.xml"/><Relationship Id="rId9" Type="http://schemas.openxmlformats.org/officeDocument/2006/relationships/image" Target="../media/image123.png"/></Relationships>
</file>

<file path=ppt/slides/_rels/slide83.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image" Target="../media/image126.png"/><Relationship Id="rId18" Type="http://schemas.openxmlformats.org/officeDocument/2006/relationships/image" Target="../media/image132.png"/><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image" Target="../media/image127.png"/><Relationship Id="rId17" Type="http://schemas.openxmlformats.org/officeDocument/2006/relationships/image" Target="../media/image131.png"/><Relationship Id="rId2" Type="http://schemas.openxmlformats.org/officeDocument/2006/relationships/tags" Target="../tags/tag92.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notesSlide" Target="../notesSlides/notesSlide60.xml"/><Relationship Id="rId5" Type="http://schemas.openxmlformats.org/officeDocument/2006/relationships/tags" Target="../tags/tag95.xml"/><Relationship Id="rId15" Type="http://schemas.openxmlformats.org/officeDocument/2006/relationships/image" Target="../media/image129.png"/><Relationship Id="rId10" Type="http://schemas.openxmlformats.org/officeDocument/2006/relationships/slideLayout" Target="../slideLayouts/slideLayout19.xml"/><Relationship Id="rId19" Type="http://schemas.openxmlformats.org/officeDocument/2006/relationships/image" Target="../media/image133.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image" Target="../media/image128.png"/></Relationships>
</file>

<file path=ppt/slides/_rels/slide8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102.xml"/><Relationship Id="rId7" Type="http://schemas.openxmlformats.org/officeDocument/2006/relationships/notesSlide" Target="../notesSlides/notesSlide61.xml"/><Relationship Id="rId12" Type="http://schemas.openxmlformats.org/officeDocument/2006/relationships/image" Target="../media/image136.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19.xml"/><Relationship Id="rId11" Type="http://schemas.openxmlformats.org/officeDocument/2006/relationships/image" Target="../media/image135.png"/><Relationship Id="rId5" Type="http://schemas.openxmlformats.org/officeDocument/2006/relationships/tags" Target="../tags/tag104.xml"/><Relationship Id="rId10" Type="http://schemas.openxmlformats.org/officeDocument/2006/relationships/image" Target="../media/image133.png"/><Relationship Id="rId4" Type="http://schemas.openxmlformats.org/officeDocument/2006/relationships/tags" Target="../tags/tag103.xml"/><Relationship Id="rId9" Type="http://schemas.openxmlformats.org/officeDocument/2006/relationships/image" Target="../media/image129.png"/></Relationships>
</file>

<file path=ppt/slides/_rels/slide85.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image" Target="../media/image139.wmf"/><Relationship Id="rId18" Type="http://schemas.openxmlformats.org/officeDocument/2006/relationships/image" Target="../media/image143.png"/><Relationship Id="rId3" Type="http://schemas.openxmlformats.org/officeDocument/2006/relationships/tags" Target="../tags/tag107.xml"/><Relationship Id="rId21" Type="http://schemas.openxmlformats.org/officeDocument/2006/relationships/image" Target="../media/image133.png"/><Relationship Id="rId7" Type="http://schemas.openxmlformats.org/officeDocument/2006/relationships/tags" Target="../tags/tag111.xml"/><Relationship Id="rId12" Type="http://schemas.openxmlformats.org/officeDocument/2006/relationships/image" Target="../media/image138.emf"/><Relationship Id="rId17" Type="http://schemas.openxmlformats.org/officeDocument/2006/relationships/image" Target="../media/image130.png"/><Relationship Id="rId2" Type="http://schemas.openxmlformats.org/officeDocument/2006/relationships/tags" Target="../tags/tag106.xml"/><Relationship Id="rId16" Type="http://schemas.openxmlformats.org/officeDocument/2006/relationships/image" Target="../media/image142.png"/><Relationship Id="rId20" Type="http://schemas.openxmlformats.org/officeDocument/2006/relationships/image" Target="../media/image145.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37.wmf"/><Relationship Id="rId5" Type="http://schemas.openxmlformats.org/officeDocument/2006/relationships/tags" Target="../tags/tag109.xml"/><Relationship Id="rId15" Type="http://schemas.openxmlformats.org/officeDocument/2006/relationships/image" Target="../media/image141.png"/><Relationship Id="rId10" Type="http://schemas.openxmlformats.org/officeDocument/2006/relationships/notesSlide" Target="../notesSlides/notesSlide62.xml"/><Relationship Id="rId19" Type="http://schemas.openxmlformats.org/officeDocument/2006/relationships/image" Target="../media/image144.png"/><Relationship Id="rId4" Type="http://schemas.openxmlformats.org/officeDocument/2006/relationships/tags" Target="../tags/tag108.xml"/><Relationship Id="rId9" Type="http://schemas.openxmlformats.org/officeDocument/2006/relationships/slideLayout" Target="../slideLayouts/slideLayout19.xml"/><Relationship Id="rId14" Type="http://schemas.openxmlformats.org/officeDocument/2006/relationships/image" Target="../media/image140.png"/></Relationships>
</file>

<file path=ppt/slides/_rels/slide86.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slideLayout" Target="../slideLayouts/slideLayout16.xml"/><Relationship Id="rId1" Type="http://schemas.openxmlformats.org/officeDocument/2006/relationships/tags" Target="../tags/tag113.xml"/><Relationship Id="rId6" Type="http://schemas.openxmlformats.org/officeDocument/2006/relationships/image" Target="../media/image146.png"/><Relationship Id="rId5" Type="http://schemas.openxmlformats.org/officeDocument/2006/relationships/image" Target="../media/image89.jpeg"/><Relationship Id="rId4" Type="http://schemas.openxmlformats.org/officeDocument/2006/relationships/image" Target="../media/image103.wmf"/></Relationships>
</file>

<file path=ppt/slides/_rels/slide8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16.xml"/><Relationship Id="rId7" Type="http://schemas.openxmlformats.org/officeDocument/2006/relationships/image" Target="../media/image147.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notesSlide" Target="../notesSlides/notesSlide63.xml"/><Relationship Id="rId5" Type="http://schemas.openxmlformats.org/officeDocument/2006/relationships/slideLayout" Target="../slideLayouts/slideLayout16.xml"/><Relationship Id="rId10" Type="http://schemas.openxmlformats.org/officeDocument/2006/relationships/image" Target="../media/image150.png"/><Relationship Id="rId4" Type="http://schemas.openxmlformats.org/officeDocument/2006/relationships/tags" Target="../tags/tag117.xml"/><Relationship Id="rId9" Type="http://schemas.openxmlformats.org/officeDocument/2006/relationships/image" Target="../media/image14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slide" Target="slide42.xml"/><Relationship Id="rId18" Type="http://schemas.openxmlformats.org/officeDocument/2006/relationships/image" Target="../media/image152.wmf"/><Relationship Id="rId3" Type="http://schemas.openxmlformats.org/officeDocument/2006/relationships/slide" Target="slide21.xml"/><Relationship Id="rId21" Type="http://schemas.openxmlformats.org/officeDocument/2006/relationships/slide" Target="slide63.xml"/><Relationship Id="rId7" Type="http://schemas.openxmlformats.org/officeDocument/2006/relationships/slide" Target="slide38.xml"/><Relationship Id="rId12" Type="http://schemas.openxmlformats.org/officeDocument/2006/relationships/image" Target="../media/image6.wmf"/><Relationship Id="rId17" Type="http://schemas.openxmlformats.org/officeDocument/2006/relationships/slide" Target="slide101.xml"/><Relationship Id="rId2" Type="http://schemas.openxmlformats.org/officeDocument/2006/relationships/notesSlide" Target="../notesSlides/notesSlide65.xml"/><Relationship Id="rId16" Type="http://schemas.openxmlformats.org/officeDocument/2006/relationships/image" Target="../media/image8.wmf"/><Relationship Id="rId20"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4.emf"/><Relationship Id="rId11" Type="http://schemas.openxmlformats.org/officeDocument/2006/relationships/slide" Target="slide37.xml"/><Relationship Id="rId24" Type="http://schemas.openxmlformats.org/officeDocument/2006/relationships/image" Target="../media/image153.emf"/><Relationship Id="rId5" Type="http://schemas.openxmlformats.org/officeDocument/2006/relationships/slide" Target="slide40.xml"/><Relationship Id="rId15" Type="http://schemas.openxmlformats.org/officeDocument/2006/relationships/slide" Target="slide51.xml"/><Relationship Id="rId23" Type="http://schemas.openxmlformats.org/officeDocument/2006/relationships/slide" Target="slide104.xml"/><Relationship Id="rId10" Type="http://schemas.openxmlformats.org/officeDocument/2006/relationships/image" Target="../media/image5.wmf"/><Relationship Id="rId19" Type="http://schemas.openxmlformats.org/officeDocument/2006/relationships/slide" Target="slide58.xml"/><Relationship Id="rId4" Type="http://schemas.openxmlformats.org/officeDocument/2006/relationships/image" Target="../media/image3.jpeg"/><Relationship Id="rId9" Type="http://schemas.openxmlformats.org/officeDocument/2006/relationships/slide" Target="slide41.xml"/><Relationship Id="rId14" Type="http://schemas.openxmlformats.org/officeDocument/2006/relationships/image" Target="../media/image7.wmf"/><Relationship Id="rId22" Type="http://schemas.openxmlformats.org/officeDocument/2006/relationships/image" Target="../media/image1.wmf"/></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8.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66.xml"/><Relationship Id="rId13" Type="http://schemas.openxmlformats.org/officeDocument/2006/relationships/oleObject" Target="../embeddings/oleObject9.bin"/><Relationship Id="rId18" Type="http://schemas.openxmlformats.org/officeDocument/2006/relationships/image" Target="../media/image157.emf"/><Relationship Id="rId3" Type="http://schemas.openxmlformats.org/officeDocument/2006/relationships/tags" Target="../tags/tag119.xml"/><Relationship Id="rId21" Type="http://schemas.openxmlformats.org/officeDocument/2006/relationships/image" Target="../media/image161.png"/><Relationship Id="rId7" Type="http://schemas.openxmlformats.org/officeDocument/2006/relationships/slideLayout" Target="../slideLayouts/slideLayout19.xml"/><Relationship Id="rId12" Type="http://schemas.openxmlformats.org/officeDocument/2006/relationships/image" Target="../media/image154.emf"/><Relationship Id="rId17" Type="http://schemas.openxmlformats.org/officeDocument/2006/relationships/oleObject" Target="../embeddings/oleObject11.bin"/><Relationship Id="rId2" Type="http://schemas.openxmlformats.org/officeDocument/2006/relationships/tags" Target="../tags/tag118.xml"/><Relationship Id="rId16" Type="http://schemas.openxmlformats.org/officeDocument/2006/relationships/image" Target="../media/image156.emf"/><Relationship Id="rId20" Type="http://schemas.openxmlformats.org/officeDocument/2006/relationships/image" Target="../media/image160.png"/><Relationship Id="rId1" Type="http://schemas.openxmlformats.org/officeDocument/2006/relationships/vmlDrawing" Target="../drawings/vmlDrawing6.vml"/><Relationship Id="rId6" Type="http://schemas.openxmlformats.org/officeDocument/2006/relationships/tags" Target="../tags/tag122.xml"/><Relationship Id="rId11" Type="http://schemas.openxmlformats.org/officeDocument/2006/relationships/oleObject" Target="../embeddings/oleObject8.bin"/><Relationship Id="rId5" Type="http://schemas.openxmlformats.org/officeDocument/2006/relationships/tags" Target="../tags/tag121.xml"/><Relationship Id="rId15" Type="http://schemas.openxmlformats.org/officeDocument/2006/relationships/oleObject" Target="../embeddings/oleObject10.bin"/><Relationship Id="rId10" Type="http://schemas.openxmlformats.org/officeDocument/2006/relationships/image" Target="../media/image159.png"/><Relationship Id="rId19" Type="http://schemas.openxmlformats.org/officeDocument/2006/relationships/image" Target="../media/image35.png"/><Relationship Id="rId4" Type="http://schemas.openxmlformats.org/officeDocument/2006/relationships/tags" Target="../tags/tag120.xml"/><Relationship Id="rId9" Type="http://schemas.openxmlformats.org/officeDocument/2006/relationships/image" Target="../media/image158.png"/><Relationship Id="rId14" Type="http://schemas.openxmlformats.org/officeDocument/2006/relationships/image" Target="../media/image155.emf"/></Relationships>
</file>

<file path=ppt/slides/_rels/slide9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25.xml"/><Relationship Id="rId7" Type="http://schemas.openxmlformats.org/officeDocument/2006/relationships/image" Target="../media/image83.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63.wmf"/><Relationship Id="rId11" Type="http://schemas.openxmlformats.org/officeDocument/2006/relationships/image" Target="../media/image165.png"/><Relationship Id="rId5" Type="http://schemas.openxmlformats.org/officeDocument/2006/relationships/slideLayout" Target="../slideLayouts/slideLayout19.xml"/><Relationship Id="rId10" Type="http://schemas.openxmlformats.org/officeDocument/2006/relationships/image" Target="../media/image164.png"/><Relationship Id="rId4" Type="http://schemas.openxmlformats.org/officeDocument/2006/relationships/tags" Target="../tags/tag126.xml"/><Relationship Id="rId9" Type="http://schemas.openxmlformats.org/officeDocument/2006/relationships/image" Target="../media/image16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69.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168.png"/><Relationship Id="rId2" Type="http://schemas.openxmlformats.org/officeDocument/2006/relationships/tags" Target="../tags/tag127.xml"/><Relationship Id="rId16" Type="http://schemas.openxmlformats.org/officeDocument/2006/relationships/image" Target="../media/image172.png"/><Relationship Id="rId1" Type="http://schemas.openxmlformats.org/officeDocument/2006/relationships/vmlDrawing" Target="../drawings/vmlDrawing7.vml"/><Relationship Id="rId6" Type="http://schemas.openxmlformats.org/officeDocument/2006/relationships/tags" Target="../tags/tag131.xml"/><Relationship Id="rId11" Type="http://schemas.openxmlformats.org/officeDocument/2006/relationships/image" Target="../media/image167.png"/><Relationship Id="rId5" Type="http://schemas.openxmlformats.org/officeDocument/2006/relationships/tags" Target="../tags/tag130.xml"/><Relationship Id="rId15" Type="http://schemas.openxmlformats.org/officeDocument/2006/relationships/image" Target="../media/image171.png"/><Relationship Id="rId10" Type="http://schemas.openxmlformats.org/officeDocument/2006/relationships/image" Target="../media/image166.wmf"/><Relationship Id="rId4" Type="http://schemas.openxmlformats.org/officeDocument/2006/relationships/tags" Target="../tags/tag129.xml"/><Relationship Id="rId9" Type="http://schemas.openxmlformats.org/officeDocument/2006/relationships/oleObject" Target="../embeddings/oleObject12.bin"/><Relationship Id="rId14" Type="http://schemas.openxmlformats.org/officeDocument/2006/relationships/image" Target="../media/image170.png"/></Relationships>
</file>

<file path=ppt/slides/_rels/slide9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tags" Target="../tags/tag135.xml"/><Relationship Id="rId7" Type="http://schemas.openxmlformats.org/officeDocument/2006/relationships/notesSlide" Target="../notesSlides/notesSlide69.xml"/><Relationship Id="rId12" Type="http://schemas.openxmlformats.org/officeDocument/2006/relationships/image" Target="../media/image177.png"/><Relationship Id="rId2" Type="http://schemas.openxmlformats.org/officeDocument/2006/relationships/tags" Target="../tags/tag134.xml"/><Relationship Id="rId16" Type="http://schemas.openxmlformats.org/officeDocument/2006/relationships/image" Target="../media/image181.png"/><Relationship Id="rId1" Type="http://schemas.openxmlformats.org/officeDocument/2006/relationships/tags" Target="../tags/tag133.xml"/><Relationship Id="rId6" Type="http://schemas.openxmlformats.org/officeDocument/2006/relationships/slideLayout" Target="../slideLayouts/slideLayout16.xml"/><Relationship Id="rId11" Type="http://schemas.openxmlformats.org/officeDocument/2006/relationships/image" Target="../media/image176.jpeg"/><Relationship Id="rId5" Type="http://schemas.openxmlformats.org/officeDocument/2006/relationships/tags" Target="../tags/tag137.xml"/><Relationship Id="rId15" Type="http://schemas.openxmlformats.org/officeDocument/2006/relationships/image" Target="../media/image180.png"/><Relationship Id="rId10" Type="http://schemas.openxmlformats.org/officeDocument/2006/relationships/image" Target="../media/image175.jpeg"/><Relationship Id="rId4" Type="http://schemas.openxmlformats.org/officeDocument/2006/relationships/tags" Target="../tags/tag136.xml"/><Relationship Id="rId9" Type="http://schemas.openxmlformats.org/officeDocument/2006/relationships/image" Target="../media/image174.png"/><Relationship Id="rId14" Type="http://schemas.openxmlformats.org/officeDocument/2006/relationships/image" Target="../media/image179.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9.xml"/><Relationship Id="rId1" Type="http://schemas.openxmlformats.org/officeDocument/2006/relationships/tags" Target="../tags/tag138.xml"/><Relationship Id="rId4" Type="http://schemas.openxmlformats.org/officeDocument/2006/relationships/image" Target="../media/image182.png"/></Relationships>
</file>

<file path=ppt/slides/_rels/slide97.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tags" Target="../tags/tag141.xml"/><Relationship Id="rId7" Type="http://schemas.openxmlformats.org/officeDocument/2006/relationships/image" Target="../media/image184.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83.png"/><Relationship Id="rId5" Type="http://schemas.openxmlformats.org/officeDocument/2006/relationships/slideLayout" Target="../slideLayouts/slideLayout19.xml"/><Relationship Id="rId4" Type="http://schemas.openxmlformats.org/officeDocument/2006/relationships/tags" Target="../tags/tag142.xml"/><Relationship Id="rId9" Type="http://schemas.openxmlformats.org/officeDocument/2006/relationships/image" Target="../media/image186.png"/></Relationships>
</file>

<file path=ppt/slides/_rels/slide98.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tags" Target="../tags/tag145.xml"/><Relationship Id="rId7" Type="http://schemas.openxmlformats.org/officeDocument/2006/relationships/image" Target="../media/image188.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83.png"/><Relationship Id="rId5" Type="http://schemas.openxmlformats.org/officeDocument/2006/relationships/image" Target="../media/image187.emf"/><Relationship Id="rId4"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pic>
        <p:nvPicPr>
          <p:cNvPr id="8" name="Picture 2" descr="Sage or Guide">
            <a:hlinkClick r:id="rId4" action="ppaction://hlinkpres?slideindex=7&amp;slidetitle=MajorMinorDrai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943" y="36634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831" y="1339339"/>
            <a:ext cx="4488121" cy="3441810"/>
          </a:xfrm>
          <a:prstGeom prst="rect">
            <a:avLst/>
          </a:prstGeom>
          <a:noFill/>
          <a:ln w="9525">
            <a:noFill/>
            <a:miter lim="800000"/>
            <a:headEnd/>
            <a:tailEnd/>
          </a:ln>
          <a:effectLst/>
        </p:spPr>
      </p:pic>
      <p:sp>
        <p:nvSpPr>
          <p:cNvPr id="2" name="Title 1"/>
          <p:cNvSpPr>
            <a:spLocks noGrp="1"/>
          </p:cNvSpPr>
          <p:nvPr>
            <p:ph type="title"/>
          </p:nvPr>
        </p:nvSpPr>
        <p:spPr>
          <a:xfrm>
            <a:off x="336062" y="304800"/>
            <a:ext cx="8456246" cy="1143000"/>
          </a:xfrm>
        </p:spPr>
        <p:txBody>
          <a:bodyPr/>
          <a:lstStyle/>
          <a:p>
            <a:r>
              <a:rPr lang="en-US" dirty="0"/>
              <a:t>Variable dosing valve: </a:t>
            </a:r>
            <a:br>
              <a:rPr lang="en-US" dirty="0"/>
            </a:br>
            <a:r>
              <a:rPr lang="en-US" sz="2800" dirty="0"/>
              <a:t>For coagulant dosing for plant flows above 100 L/s</a:t>
            </a:r>
            <a:endParaRPr lang="en-US" dirty="0"/>
          </a:p>
        </p:txBody>
      </p:sp>
      <p:pic>
        <p:nvPicPr>
          <p:cNvPr id="2050" name="Picture 2"/>
          <p:cNvPicPr>
            <a:picLocks noGrp="1" noChangeAspect="1" noChangeArrowheads="1"/>
          </p:cNvPicPr>
          <p:nvPr>
            <p:ph idx="1"/>
          </p:nvPr>
        </p:nvPicPr>
        <p:blipFill>
          <a:blip r:embed="rId4" cstate="print">
            <a:clrChange>
              <a:clrFrom>
                <a:srgbClr val="FFFFFF"/>
              </a:clrFrom>
              <a:clrTo>
                <a:srgbClr val="FFFFFF">
                  <a:alpha val="0"/>
                </a:srgbClr>
              </a:clrTo>
            </a:clrChange>
          </a:blip>
          <a:stretch>
            <a:fillRect/>
          </a:stretch>
        </p:blipFill>
        <p:spPr bwMode="auto">
          <a:xfrm>
            <a:off x="4842396" y="1565229"/>
            <a:ext cx="3927300" cy="3077109"/>
          </a:xfrm>
          <a:prstGeom prst="rect">
            <a:avLst/>
          </a:prstGeom>
          <a:noFill/>
          <a:ln w="9525">
            <a:noFill/>
            <a:miter lim="800000"/>
            <a:headEnd/>
            <a:tailEnd/>
          </a:ln>
          <a:effectLst/>
        </p:spPr>
      </p:pic>
      <p:sp>
        <p:nvSpPr>
          <p:cNvPr id="5" name="Rectangle 4"/>
          <p:cNvSpPr/>
          <p:nvPr/>
        </p:nvSpPr>
        <p:spPr>
          <a:xfrm>
            <a:off x="5386227" y="4589783"/>
            <a:ext cx="3488143" cy="646331"/>
          </a:xfrm>
          <a:prstGeom prst="rect">
            <a:avLst/>
          </a:prstGeom>
        </p:spPr>
        <p:txBody>
          <a:bodyPr wrap="square">
            <a:spAutoFit/>
          </a:bodyPr>
          <a:lstStyle/>
          <a:p>
            <a:r>
              <a:rPr lang="en-US" sz="1800" dirty="0"/>
              <a:t>Photo courtesy of Georg Fischer </a:t>
            </a:r>
          </a:p>
          <a:p>
            <a:r>
              <a:rPr lang="en-US" sz="1800" dirty="0"/>
              <a:t>Piping Systems</a:t>
            </a:r>
          </a:p>
        </p:txBody>
      </p:sp>
      <p:sp>
        <p:nvSpPr>
          <p:cNvPr id="7" name="TextBox 6"/>
          <p:cNvSpPr txBox="1"/>
          <p:nvPr/>
        </p:nvSpPr>
        <p:spPr>
          <a:xfrm>
            <a:off x="215705" y="5171148"/>
            <a:ext cx="8869680" cy="1631216"/>
          </a:xfrm>
          <a:prstGeom prst="rect">
            <a:avLst/>
          </a:prstGeom>
          <a:noFill/>
        </p:spPr>
        <p:txBody>
          <a:bodyPr wrap="square" rtlCol="0">
            <a:spAutoFit/>
          </a:bodyPr>
          <a:lstStyle/>
          <a:p>
            <a:r>
              <a:rPr lang="en-US" sz="2000" dirty="0"/>
              <a:t>This method has not yet been attempted. The dose will be set by turning the valve. The valve will replace the head loss tube. The transition to open channel flow will be on a lever that tracks plant flow rate but no slider will be required. The exit from the entrance tank will be a simple orifice system. The system will still respond to plant flow changes correctly.</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Surface Tension</a:t>
            </a:r>
          </a:p>
        </p:txBody>
      </p:sp>
      <p:sp>
        <p:nvSpPr>
          <p:cNvPr id="26627" name="Freeform 3"/>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6637" name="Line 13"/>
          <p:cNvSpPr>
            <a:spLocks noChangeShapeType="1"/>
          </p:cNvSpPr>
          <p:nvPr/>
        </p:nvSpPr>
        <p:spPr bwMode="auto">
          <a:xfrm>
            <a:off x="8769350" y="2187575"/>
            <a:ext cx="0" cy="108267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6640" name="Oval 16"/>
          <p:cNvSpPr>
            <a:spLocks noChangeArrowheads="1"/>
          </p:cNvSpPr>
          <p:nvPr/>
        </p:nvSpPr>
        <p:spPr bwMode="auto">
          <a:xfrm>
            <a:off x="3962400" y="2892425"/>
            <a:ext cx="679450" cy="679450"/>
          </a:xfrm>
          <a:prstGeom prst="ellipse">
            <a:avLst/>
          </a:prstGeom>
          <a:solidFill>
            <a:schemeClr val="hlink"/>
          </a:solidFill>
          <a:ln w="12700">
            <a:noFill/>
            <a:round/>
            <a:headEnd type="none" w="lg" len="med"/>
            <a:tailEnd type="none" w="lg" len="med"/>
          </a:ln>
          <a:effectLst/>
        </p:spPr>
        <p:txBody>
          <a:bodyPr wrap="none" anchor="ctr">
            <a:spAutoFit/>
          </a:bodyPr>
          <a:lstStyle/>
          <a:p>
            <a:endParaRPr lang="en-US"/>
          </a:p>
        </p:txBody>
      </p:sp>
      <p:sp>
        <p:nvSpPr>
          <p:cNvPr id="26642" name="Text Box 18"/>
          <p:cNvSpPr txBox="1">
            <a:spLocks noChangeArrowheads="1"/>
          </p:cNvSpPr>
          <p:nvPr/>
        </p:nvSpPr>
        <p:spPr bwMode="auto">
          <a:xfrm>
            <a:off x="515938" y="2589213"/>
            <a:ext cx="7604125" cy="519112"/>
          </a:xfrm>
          <a:prstGeom prst="rect">
            <a:avLst/>
          </a:prstGeom>
          <a:noFill/>
          <a:ln w="12700">
            <a:noFill/>
            <a:miter lim="800000"/>
            <a:headEnd type="none" w="lg" len="med"/>
            <a:tailEnd type="none" w="lg" len="med"/>
          </a:ln>
          <a:effectLst/>
        </p:spPr>
        <p:txBody>
          <a:bodyPr wrap="none">
            <a:spAutoFit/>
          </a:bodyPr>
          <a:lstStyle/>
          <a:p>
            <a:r>
              <a:rPr lang="en-US"/>
              <a:t>Is the force of gravity stronger than surface tension?</a:t>
            </a:r>
          </a:p>
        </p:txBody>
      </p:sp>
      <p:sp>
        <p:nvSpPr>
          <p:cNvPr id="26645" name="Rectangle 21"/>
          <p:cNvSpPr>
            <a:spLocks noChangeArrowheads="1"/>
          </p:cNvSpPr>
          <p:nvPr/>
        </p:nvSpPr>
        <p:spPr bwMode="auto">
          <a:xfrm>
            <a:off x="1063625" y="4225925"/>
            <a:ext cx="890588" cy="519113"/>
          </a:xfrm>
          <a:prstGeom prst="rect">
            <a:avLst/>
          </a:prstGeom>
          <a:noFill/>
          <a:ln w="12700">
            <a:noFill/>
            <a:miter lim="800000"/>
            <a:headEnd type="none" w="lg" len="med"/>
            <a:tailEnd type="none" w="lg" len="med"/>
          </a:ln>
          <a:effectLst/>
        </p:spPr>
        <p:txBody>
          <a:bodyPr wrap="none" anchor="ctr">
            <a:spAutoFit/>
          </a:bodyPr>
          <a:lstStyle/>
          <a:p>
            <a:pPr algn="ctr"/>
            <a:r>
              <a:rPr lang="en-US" dirty="0">
                <a:solidFill>
                  <a:schemeClr val="folHlink"/>
                </a:solidFill>
              </a:rPr>
              <a:t>2</a:t>
            </a:r>
            <a:r>
              <a:rPr lang="en-US" dirty="0">
                <a:solidFill>
                  <a:schemeClr val="folHlink"/>
                </a:solidFill>
                <a:latin typeface="Symbol" pitchFamily="18" charset="2"/>
              </a:rPr>
              <a:t>p</a:t>
            </a:r>
            <a:r>
              <a:rPr lang="en-US" dirty="0">
                <a:solidFill>
                  <a:schemeClr val="folHlink"/>
                </a:solidFill>
              </a:rPr>
              <a:t>r</a:t>
            </a:r>
            <a:r>
              <a:rPr lang="en-US" dirty="0">
                <a:solidFill>
                  <a:schemeClr val="folHlink"/>
                </a:solidFill>
                <a:latin typeface="Symbol" pitchFamily="18" charset="2"/>
              </a:rPr>
              <a:t>s</a:t>
            </a:r>
          </a:p>
        </p:txBody>
      </p:sp>
      <p:grpSp>
        <p:nvGrpSpPr>
          <p:cNvPr id="26646" name="Group 22"/>
          <p:cNvGrpSpPr>
            <a:grpSpLocks/>
          </p:cNvGrpSpPr>
          <p:nvPr/>
        </p:nvGrpSpPr>
        <p:grpSpPr bwMode="auto">
          <a:xfrm>
            <a:off x="415925" y="4191000"/>
            <a:ext cx="1554163" cy="519113"/>
            <a:chOff x="0" y="3050"/>
            <a:chExt cx="979" cy="327"/>
          </a:xfrm>
        </p:grpSpPr>
        <p:sp>
          <p:nvSpPr>
            <p:cNvPr id="26647" name="Line 23"/>
            <p:cNvSpPr>
              <a:spLocks noChangeShapeType="1"/>
            </p:cNvSpPr>
            <p:nvPr/>
          </p:nvSpPr>
          <p:spPr bwMode="auto">
            <a:xfrm>
              <a:off x="381" y="3346"/>
              <a:ext cx="598" cy="0"/>
            </a:xfrm>
            <a:prstGeom prst="line">
              <a:avLst/>
            </a:prstGeom>
            <a:noFill/>
            <a:ln w="12700">
              <a:solidFill>
                <a:schemeClr val="tx1"/>
              </a:solidFill>
              <a:round/>
              <a:headEnd type="none" w="lg" len="med"/>
              <a:tailEnd type="none" w="lg" len="med"/>
            </a:ln>
            <a:effectLst/>
          </p:spPr>
          <p:txBody>
            <a:bodyPr wrap="none" anchor="ctr"/>
            <a:lstStyle/>
            <a:p>
              <a:endParaRPr lang="en-US" dirty="0"/>
            </a:p>
          </p:txBody>
        </p:sp>
        <p:sp>
          <p:nvSpPr>
            <p:cNvPr id="26648" name="Rectangle 24"/>
            <p:cNvSpPr>
              <a:spLocks noChangeArrowheads="1"/>
            </p:cNvSpPr>
            <p:nvPr/>
          </p:nvSpPr>
          <p:spPr bwMode="auto">
            <a:xfrm>
              <a:off x="0" y="3050"/>
              <a:ext cx="459" cy="327"/>
            </a:xfrm>
            <a:prstGeom prst="rect">
              <a:avLst/>
            </a:prstGeom>
            <a:noFill/>
            <a:ln w="12700">
              <a:noFill/>
              <a:miter lim="800000"/>
              <a:headEnd type="none" w="lg" len="med"/>
              <a:tailEnd type="none" w="lg" len="med"/>
            </a:ln>
            <a:effectLst/>
          </p:spPr>
          <p:txBody>
            <a:bodyPr wrap="none">
              <a:spAutoFit/>
            </a:bodyPr>
            <a:lstStyle/>
            <a:p>
              <a:r>
                <a:rPr lang="en-US" dirty="0"/>
                <a:t>F</a:t>
              </a:r>
              <a:r>
                <a:rPr lang="en-US" baseline="-25000" dirty="0">
                  <a:latin typeface="Symbol" pitchFamily="18" charset="2"/>
                </a:rPr>
                <a:t>s</a:t>
              </a:r>
              <a:r>
                <a:rPr lang="en-US" dirty="0"/>
                <a:t>=</a:t>
              </a:r>
            </a:p>
          </p:txBody>
        </p:sp>
      </p:grpSp>
      <p:grpSp>
        <p:nvGrpSpPr>
          <p:cNvPr id="26649" name="Group 25"/>
          <p:cNvGrpSpPr>
            <a:grpSpLocks/>
          </p:cNvGrpSpPr>
          <p:nvPr/>
        </p:nvGrpSpPr>
        <p:grpSpPr bwMode="auto">
          <a:xfrm>
            <a:off x="7043738" y="4852988"/>
            <a:ext cx="1016000" cy="1562100"/>
            <a:chOff x="1016" y="2280"/>
            <a:chExt cx="640" cy="984"/>
          </a:xfrm>
        </p:grpSpPr>
        <p:sp>
          <p:nvSpPr>
            <p:cNvPr id="26650" name="Line 26"/>
            <p:cNvSpPr>
              <a:spLocks noChangeShapeType="1"/>
            </p:cNvSpPr>
            <p:nvPr/>
          </p:nvSpPr>
          <p:spPr bwMode="auto">
            <a:xfrm flipH="1">
              <a:off x="1016" y="2280"/>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6651" name="Line 27"/>
            <p:cNvSpPr>
              <a:spLocks noChangeShapeType="1"/>
            </p:cNvSpPr>
            <p:nvPr/>
          </p:nvSpPr>
          <p:spPr bwMode="auto">
            <a:xfrm flipH="1">
              <a:off x="1016" y="3264"/>
              <a:ext cx="64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grpSp>
      <p:grpSp>
        <p:nvGrpSpPr>
          <p:cNvPr id="26652" name="Group 28"/>
          <p:cNvGrpSpPr>
            <a:grpSpLocks/>
          </p:cNvGrpSpPr>
          <p:nvPr/>
        </p:nvGrpSpPr>
        <p:grpSpPr bwMode="auto">
          <a:xfrm>
            <a:off x="7894638" y="4992688"/>
            <a:ext cx="165100" cy="1219200"/>
            <a:chOff x="1552" y="2368"/>
            <a:chExt cx="104" cy="768"/>
          </a:xfrm>
        </p:grpSpPr>
        <p:sp>
          <p:nvSpPr>
            <p:cNvPr id="26653" name="Line 29"/>
            <p:cNvSpPr>
              <a:spLocks noChangeShapeType="1"/>
            </p:cNvSpPr>
            <p:nvPr/>
          </p:nvSpPr>
          <p:spPr bwMode="auto">
            <a:xfrm>
              <a:off x="1552" y="236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4" name="Line 30"/>
            <p:cNvSpPr>
              <a:spLocks noChangeShapeType="1"/>
            </p:cNvSpPr>
            <p:nvPr/>
          </p:nvSpPr>
          <p:spPr bwMode="auto">
            <a:xfrm>
              <a:off x="1552" y="246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5" name="Line 31"/>
            <p:cNvSpPr>
              <a:spLocks noChangeShapeType="1"/>
            </p:cNvSpPr>
            <p:nvPr/>
          </p:nvSpPr>
          <p:spPr bwMode="auto">
            <a:xfrm>
              <a:off x="1552" y="256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6" name="Line 32"/>
            <p:cNvSpPr>
              <a:spLocks noChangeShapeType="1"/>
            </p:cNvSpPr>
            <p:nvPr/>
          </p:nvSpPr>
          <p:spPr bwMode="auto">
            <a:xfrm>
              <a:off x="1552" y="265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7" name="Line 33"/>
            <p:cNvSpPr>
              <a:spLocks noChangeShapeType="1"/>
            </p:cNvSpPr>
            <p:nvPr/>
          </p:nvSpPr>
          <p:spPr bwMode="auto">
            <a:xfrm>
              <a:off x="1552" y="2752"/>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8" name="Line 34"/>
            <p:cNvSpPr>
              <a:spLocks noChangeShapeType="1"/>
            </p:cNvSpPr>
            <p:nvPr/>
          </p:nvSpPr>
          <p:spPr bwMode="auto">
            <a:xfrm>
              <a:off x="1552" y="2848"/>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59" name="Line 35"/>
            <p:cNvSpPr>
              <a:spLocks noChangeShapeType="1"/>
            </p:cNvSpPr>
            <p:nvPr/>
          </p:nvSpPr>
          <p:spPr bwMode="auto">
            <a:xfrm>
              <a:off x="1552" y="2944"/>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0" name="Line 36"/>
            <p:cNvSpPr>
              <a:spLocks noChangeShapeType="1"/>
            </p:cNvSpPr>
            <p:nvPr/>
          </p:nvSpPr>
          <p:spPr bwMode="auto">
            <a:xfrm>
              <a:off x="1552" y="3040"/>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sp>
          <p:nvSpPr>
            <p:cNvPr id="26661" name="Line 37"/>
            <p:cNvSpPr>
              <a:spLocks noChangeShapeType="1"/>
            </p:cNvSpPr>
            <p:nvPr/>
          </p:nvSpPr>
          <p:spPr bwMode="auto">
            <a:xfrm>
              <a:off x="1552" y="3136"/>
              <a:ext cx="104" cy="0"/>
            </a:xfrm>
            <a:prstGeom prst="line">
              <a:avLst/>
            </a:prstGeom>
            <a:noFill/>
            <a:ln w="12700">
              <a:solidFill>
                <a:schemeClr val="tx1"/>
              </a:solidFill>
              <a:round/>
              <a:headEnd/>
              <a:tailEnd type="triangle" w="med" len="med"/>
            </a:ln>
            <a:effectLst/>
          </p:spPr>
          <p:txBody>
            <a:bodyPr anchor="ctr">
              <a:spAutoFit/>
            </a:bodyPr>
            <a:lstStyle/>
            <a:p>
              <a:endParaRPr lang="en-US"/>
            </a:p>
          </p:txBody>
        </p:sp>
      </p:grpSp>
      <p:sp>
        <p:nvSpPr>
          <p:cNvPr id="26662" name="Freeform 38"/>
          <p:cNvSpPr>
            <a:spLocks/>
          </p:cNvSpPr>
          <p:nvPr/>
        </p:nvSpPr>
        <p:spPr bwMode="auto">
          <a:xfrm>
            <a:off x="8043863" y="4860925"/>
            <a:ext cx="817562" cy="1549400"/>
          </a:xfrm>
          <a:custGeom>
            <a:avLst/>
            <a:gdLst/>
            <a:ahLst/>
            <a:cxnLst>
              <a:cxn ang="0">
                <a:pos x="8" y="0"/>
              </a:cxn>
              <a:cxn ang="0">
                <a:pos x="515" y="492"/>
              </a:cxn>
              <a:cxn ang="0">
                <a:pos x="8" y="976"/>
              </a:cxn>
              <a:cxn ang="0">
                <a:pos x="8" y="0"/>
              </a:cxn>
            </a:cxnLst>
            <a:rect l="0" t="0" r="r" b="b"/>
            <a:pathLst>
              <a:path w="515" h="976">
                <a:moveTo>
                  <a:pt x="8" y="0"/>
                </a:moveTo>
                <a:cubicBezTo>
                  <a:pt x="408" y="7"/>
                  <a:pt x="514" y="328"/>
                  <a:pt x="515" y="492"/>
                </a:cubicBezTo>
                <a:cubicBezTo>
                  <a:pt x="515" y="655"/>
                  <a:pt x="393" y="961"/>
                  <a:pt x="8" y="976"/>
                </a:cubicBezTo>
                <a:cubicBezTo>
                  <a:pt x="8" y="538"/>
                  <a:pt x="0" y="446"/>
                  <a:pt x="8" y="0"/>
                </a:cubicBezTo>
                <a:close/>
              </a:path>
            </a:pathLst>
          </a:custGeom>
          <a:solidFill>
            <a:schemeClr val="hlink"/>
          </a:solidFill>
          <a:ln w="25400" cap="flat" cmpd="sng">
            <a:solidFill>
              <a:schemeClr val="tx1"/>
            </a:solidFill>
            <a:prstDash val="solid"/>
            <a:round/>
            <a:headEnd type="none" w="lg" len="med"/>
            <a:tailEnd type="none" w="lg" len="med"/>
          </a:ln>
          <a:effectLst/>
        </p:spPr>
        <p:txBody>
          <a:bodyPr wrap="none" anchor="ctr"/>
          <a:lstStyle/>
          <a:p>
            <a:endParaRPr lang="en-US"/>
          </a:p>
        </p:txBody>
      </p:sp>
      <p:grpSp>
        <p:nvGrpSpPr>
          <p:cNvPr id="26739" name="Group 115"/>
          <p:cNvGrpSpPr>
            <a:grpSpLocks/>
          </p:cNvGrpSpPr>
          <p:nvPr/>
        </p:nvGrpSpPr>
        <p:grpSpPr bwMode="auto">
          <a:xfrm>
            <a:off x="5329238" y="5238750"/>
            <a:ext cx="2393950" cy="542925"/>
            <a:chOff x="3357" y="3300"/>
            <a:chExt cx="1508" cy="342"/>
          </a:xfrm>
        </p:grpSpPr>
        <p:sp>
          <p:nvSpPr>
            <p:cNvPr id="26666" name="Line 42"/>
            <p:cNvSpPr>
              <a:spLocks noChangeShapeType="1"/>
            </p:cNvSpPr>
            <p:nvPr/>
          </p:nvSpPr>
          <p:spPr bwMode="auto">
            <a:xfrm>
              <a:off x="3860" y="3642"/>
              <a:ext cx="1005"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667" name="Rectangle 43"/>
            <p:cNvSpPr>
              <a:spLocks noChangeArrowheads="1"/>
            </p:cNvSpPr>
            <p:nvPr/>
          </p:nvSpPr>
          <p:spPr bwMode="auto">
            <a:xfrm>
              <a:off x="3357" y="3300"/>
              <a:ext cx="443" cy="327"/>
            </a:xfrm>
            <a:prstGeom prst="rect">
              <a:avLst/>
            </a:prstGeom>
            <a:noFill/>
            <a:ln w="12700">
              <a:noFill/>
              <a:miter lim="800000"/>
              <a:headEnd type="none" w="lg" len="med"/>
              <a:tailEnd type="none" w="lg" len="med"/>
            </a:ln>
            <a:effectLst/>
          </p:spPr>
          <p:txBody>
            <a:bodyPr wrap="none">
              <a:spAutoFit/>
            </a:bodyPr>
            <a:lstStyle/>
            <a:p>
              <a:r>
                <a:rPr lang="en-US" dirty="0" err="1"/>
                <a:t>F</a:t>
              </a:r>
              <a:r>
                <a:rPr lang="en-US" baseline="-25000" dirty="0" err="1"/>
                <a:t>p</a:t>
              </a:r>
              <a:r>
                <a:rPr lang="en-US" dirty="0"/>
                <a:t>=</a:t>
              </a:r>
            </a:p>
          </p:txBody>
        </p:sp>
      </p:grpSp>
      <p:sp>
        <p:nvSpPr>
          <p:cNvPr id="26672" name="Line 48"/>
          <p:cNvSpPr>
            <a:spLocks noChangeShapeType="1"/>
          </p:cNvSpPr>
          <p:nvPr/>
        </p:nvSpPr>
        <p:spPr bwMode="auto">
          <a:xfrm flipV="1">
            <a:off x="2312988" y="42814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673" name="Line 49"/>
          <p:cNvSpPr>
            <a:spLocks noChangeShapeType="1"/>
          </p:cNvSpPr>
          <p:nvPr/>
        </p:nvSpPr>
        <p:spPr bwMode="auto">
          <a:xfrm rot="10800000" flipV="1">
            <a:off x="2547938" y="360203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4" name="Line 120"/>
          <p:cNvSpPr>
            <a:spLocks noChangeShapeType="1"/>
          </p:cNvSpPr>
          <p:nvPr/>
        </p:nvSpPr>
        <p:spPr bwMode="auto">
          <a:xfrm rot="10800000" flipV="1">
            <a:off x="5276850" y="5360988"/>
            <a:ext cx="0" cy="3603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745" name="Rectangle 121"/>
          <p:cNvSpPr>
            <a:spLocks noChangeArrowheads="1"/>
          </p:cNvSpPr>
          <p:nvPr/>
        </p:nvSpPr>
        <p:spPr bwMode="auto">
          <a:xfrm>
            <a:off x="238125" y="1809750"/>
            <a:ext cx="8266113"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26641" name="Text Box 17"/>
          <p:cNvSpPr txBox="1">
            <a:spLocks noChangeArrowheads="1"/>
          </p:cNvSpPr>
          <p:nvPr/>
        </p:nvSpPr>
        <p:spPr bwMode="auto">
          <a:xfrm>
            <a:off x="531813" y="2093913"/>
            <a:ext cx="3330575" cy="519112"/>
          </a:xfrm>
          <a:prstGeom prst="rect">
            <a:avLst/>
          </a:prstGeom>
          <a:noFill/>
          <a:ln w="12700">
            <a:noFill/>
            <a:miter lim="800000"/>
            <a:headEnd type="none" w="lg" len="med"/>
            <a:tailEnd type="none" w="lg" len="med"/>
          </a:ln>
          <a:effectLst/>
        </p:spPr>
        <p:txBody>
          <a:bodyPr wrap="none">
            <a:spAutoFit/>
          </a:bodyPr>
          <a:lstStyle/>
          <a:p>
            <a:r>
              <a:rPr lang="en-US"/>
              <a:t>Will the droplet drop?</a:t>
            </a:r>
          </a:p>
        </p:txBody>
      </p:sp>
      <p:sp>
        <p:nvSpPr>
          <p:cNvPr id="26746" name="Freeform 122"/>
          <p:cNvSpPr>
            <a:spLocks/>
          </p:cNvSpPr>
          <p:nvPr/>
        </p:nvSpPr>
        <p:spPr bwMode="auto">
          <a:xfrm>
            <a:off x="2549525" y="4460875"/>
            <a:ext cx="4183063" cy="2087563"/>
          </a:xfrm>
          <a:custGeom>
            <a:avLst/>
            <a:gdLst/>
            <a:ahLst/>
            <a:cxnLst>
              <a:cxn ang="0">
                <a:pos x="0" y="0"/>
              </a:cxn>
              <a:cxn ang="0">
                <a:pos x="1309" y="306"/>
              </a:cxn>
              <a:cxn ang="0">
                <a:pos x="1510" y="1161"/>
              </a:cxn>
              <a:cxn ang="0">
                <a:pos x="2635" y="1231"/>
              </a:cxn>
            </a:cxnLst>
            <a:rect l="0" t="0" r="r" b="b"/>
            <a:pathLst>
              <a:path w="2635" h="1315">
                <a:moveTo>
                  <a:pt x="0" y="0"/>
                </a:moveTo>
                <a:cubicBezTo>
                  <a:pt x="528" y="56"/>
                  <a:pt x="1057" y="112"/>
                  <a:pt x="1309" y="306"/>
                </a:cubicBezTo>
                <a:cubicBezTo>
                  <a:pt x="1561" y="500"/>
                  <a:pt x="1289" y="1007"/>
                  <a:pt x="1510" y="1161"/>
                </a:cubicBezTo>
                <a:cubicBezTo>
                  <a:pt x="1731" y="1315"/>
                  <a:pt x="2183" y="1273"/>
                  <a:pt x="2635" y="1231"/>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596BA162-349A-4F11-8286-A67C7234E4E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98752" y="3578226"/>
            <a:ext cx="1647298" cy="645279"/>
          </a:xfrm>
          <a:prstGeom prst="rect">
            <a:avLst/>
          </a:prstGeom>
        </p:spPr>
      </p:pic>
      <p:pic>
        <p:nvPicPr>
          <p:cNvPr id="14" name="Picture 13">
            <a:extLst>
              <a:ext uri="{FF2B5EF4-FFF2-40B4-BE49-F238E27FC236}">
                <a16:creationId xmlns:a16="http://schemas.microsoft.com/office/drawing/2014/main" id="{16E24830-86EE-4FE6-A794-874B5559E20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5792" y="5353102"/>
            <a:ext cx="4006228" cy="687580"/>
          </a:xfrm>
          <a:prstGeom prst="rect">
            <a:avLst/>
          </a:prstGeom>
        </p:spPr>
      </p:pic>
      <p:pic>
        <p:nvPicPr>
          <p:cNvPr id="16" name="Picture 15">
            <a:extLst>
              <a:ext uri="{FF2B5EF4-FFF2-40B4-BE49-F238E27FC236}">
                <a16:creationId xmlns:a16="http://schemas.microsoft.com/office/drawing/2014/main" id="{8A8C4233-57AE-4EE2-9F66-03555B005E5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31551" y="5289902"/>
            <a:ext cx="1591638" cy="404787"/>
          </a:xfrm>
          <a:prstGeom prst="rect">
            <a:avLst/>
          </a:prstGeom>
        </p:spPr>
      </p:pic>
      <p:pic>
        <p:nvPicPr>
          <p:cNvPr id="10" name="Picture 9">
            <a:extLst>
              <a:ext uri="{FF2B5EF4-FFF2-40B4-BE49-F238E27FC236}">
                <a16:creationId xmlns:a16="http://schemas.microsoft.com/office/drawing/2014/main" id="{03E8271D-698F-4F01-9708-684B44BC51C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98148" y="2544531"/>
            <a:ext cx="338286" cy="18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649"/>
                                        </p:tgtEl>
                                        <p:attrNameLst>
                                          <p:attrName>style.visibility</p:attrName>
                                        </p:attrNameLst>
                                      </p:cBhvr>
                                      <p:to>
                                        <p:strVal val="visible"/>
                                      </p:to>
                                    </p:set>
                                    <p:anim calcmode="lin" valueType="num">
                                      <p:cBhvr additive="base">
                                        <p:cTn id="19" dur="500" fill="hold"/>
                                        <p:tgtEl>
                                          <p:spTgt spid="26649"/>
                                        </p:tgtEl>
                                        <p:attrNameLst>
                                          <p:attrName>ppt_x</p:attrName>
                                        </p:attrNameLst>
                                      </p:cBhvr>
                                      <p:tavLst>
                                        <p:tav tm="0">
                                          <p:val>
                                            <p:strVal val="0-#ppt_w/2"/>
                                          </p:val>
                                        </p:tav>
                                        <p:tav tm="100000">
                                          <p:val>
                                            <p:strVal val="#ppt_x"/>
                                          </p:val>
                                        </p:tav>
                                      </p:tavLst>
                                    </p:anim>
                                    <p:anim calcmode="lin" valueType="num">
                                      <p:cBhvr additive="base">
                                        <p:cTn id="20" dur="500" fill="hold"/>
                                        <p:tgtEl>
                                          <p:spTgt spid="266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64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6652"/>
                                        </p:tgtEl>
                                        <p:attrNameLst>
                                          <p:attrName>style.visibility</p:attrName>
                                        </p:attrNameLst>
                                      </p:cBhvr>
                                      <p:to>
                                        <p:strVal val="visible"/>
                                      </p:to>
                                    </p:set>
                                    <p:anim calcmode="lin" valueType="num">
                                      <p:cBhvr additive="base">
                                        <p:cTn id="29" dur="500" fill="hold"/>
                                        <p:tgtEl>
                                          <p:spTgt spid="26652"/>
                                        </p:tgtEl>
                                        <p:attrNameLst>
                                          <p:attrName>ppt_x</p:attrName>
                                        </p:attrNameLst>
                                      </p:cBhvr>
                                      <p:tavLst>
                                        <p:tav tm="0">
                                          <p:val>
                                            <p:strVal val="0-#ppt_w/2"/>
                                          </p:val>
                                        </p:tav>
                                        <p:tav tm="100000">
                                          <p:val>
                                            <p:strVal val="#ppt_x"/>
                                          </p:val>
                                        </p:tav>
                                      </p:tavLst>
                                    </p:anim>
                                    <p:anim calcmode="lin" valueType="num">
                                      <p:cBhvr additive="base">
                                        <p:cTn id="30" dur="500" fill="hold"/>
                                        <p:tgtEl>
                                          <p:spTgt spid="266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5" grpId="0" build="p" autoUpdateAnimBg="0"/>
      <p:bldP spid="2666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sz="4000"/>
              <a:t>Surface Tension can prevent flow!</a:t>
            </a:r>
          </a:p>
        </p:txBody>
      </p:sp>
      <p:grpSp>
        <p:nvGrpSpPr>
          <p:cNvPr id="24645" name="Group 69"/>
          <p:cNvGrpSpPr>
            <a:grpSpLocks/>
          </p:cNvGrpSpPr>
          <p:nvPr/>
        </p:nvGrpSpPr>
        <p:grpSpPr bwMode="auto">
          <a:xfrm>
            <a:off x="4865688" y="2076450"/>
            <a:ext cx="4116387" cy="3785354"/>
            <a:chOff x="2440" y="812"/>
            <a:chExt cx="3233" cy="2890"/>
          </a:xfrm>
        </p:grpSpPr>
        <p:sp>
          <p:nvSpPr>
            <p:cNvPr id="24583" name="Rectangle 7"/>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84" name="Line 8"/>
            <p:cNvSpPr>
              <a:spLocks noChangeShapeType="1"/>
            </p:cNvSpPr>
            <p:nvPr/>
          </p:nvSpPr>
          <p:spPr bwMode="auto">
            <a:xfrm>
              <a:off x="3390" y="2609"/>
              <a:ext cx="2059" cy="1"/>
            </a:xfrm>
            <a:prstGeom prst="line">
              <a:avLst/>
            </a:prstGeom>
            <a:noFill/>
            <a:ln w="0" cap="sq">
              <a:solidFill>
                <a:schemeClr val="tx1"/>
              </a:solidFill>
              <a:miter lim="800000"/>
              <a:headEnd/>
              <a:tailEnd/>
            </a:ln>
          </p:spPr>
          <p:txBody>
            <a:bodyPr/>
            <a:lstStyle/>
            <a:p>
              <a:endParaRPr lang="en-US"/>
            </a:p>
          </p:txBody>
        </p:sp>
        <p:sp>
          <p:nvSpPr>
            <p:cNvPr id="24585" name="Line 9"/>
            <p:cNvSpPr>
              <a:spLocks noChangeShapeType="1"/>
            </p:cNvSpPr>
            <p:nvPr/>
          </p:nvSpPr>
          <p:spPr bwMode="auto">
            <a:xfrm>
              <a:off x="3390" y="2357"/>
              <a:ext cx="2059" cy="1"/>
            </a:xfrm>
            <a:prstGeom prst="line">
              <a:avLst/>
            </a:prstGeom>
            <a:noFill/>
            <a:ln w="0" cap="sq">
              <a:solidFill>
                <a:schemeClr val="tx1"/>
              </a:solidFill>
              <a:miter lim="800000"/>
              <a:headEnd/>
              <a:tailEnd/>
            </a:ln>
          </p:spPr>
          <p:txBody>
            <a:bodyPr/>
            <a:lstStyle/>
            <a:p>
              <a:endParaRPr lang="en-US"/>
            </a:p>
          </p:txBody>
        </p:sp>
        <p:sp>
          <p:nvSpPr>
            <p:cNvPr id="24586" name="Line 10"/>
            <p:cNvSpPr>
              <a:spLocks noChangeShapeType="1"/>
            </p:cNvSpPr>
            <p:nvPr/>
          </p:nvSpPr>
          <p:spPr bwMode="auto">
            <a:xfrm>
              <a:off x="3390" y="2111"/>
              <a:ext cx="2059" cy="1"/>
            </a:xfrm>
            <a:prstGeom prst="line">
              <a:avLst/>
            </a:prstGeom>
            <a:noFill/>
            <a:ln w="0" cap="sq">
              <a:solidFill>
                <a:schemeClr val="tx1"/>
              </a:solidFill>
              <a:miter lim="800000"/>
              <a:headEnd/>
              <a:tailEnd/>
            </a:ln>
          </p:spPr>
          <p:txBody>
            <a:bodyPr/>
            <a:lstStyle/>
            <a:p>
              <a:endParaRPr lang="en-US"/>
            </a:p>
          </p:txBody>
        </p:sp>
        <p:sp>
          <p:nvSpPr>
            <p:cNvPr id="24587" name="Line 11"/>
            <p:cNvSpPr>
              <a:spLocks noChangeShapeType="1"/>
            </p:cNvSpPr>
            <p:nvPr/>
          </p:nvSpPr>
          <p:spPr bwMode="auto">
            <a:xfrm>
              <a:off x="3390" y="1865"/>
              <a:ext cx="2059" cy="1"/>
            </a:xfrm>
            <a:prstGeom prst="line">
              <a:avLst/>
            </a:prstGeom>
            <a:noFill/>
            <a:ln w="0" cap="sq">
              <a:solidFill>
                <a:schemeClr val="tx1"/>
              </a:solidFill>
              <a:miter lim="800000"/>
              <a:headEnd/>
              <a:tailEnd/>
            </a:ln>
          </p:spPr>
          <p:txBody>
            <a:bodyPr/>
            <a:lstStyle/>
            <a:p>
              <a:endParaRPr lang="en-US"/>
            </a:p>
          </p:txBody>
        </p:sp>
        <p:sp>
          <p:nvSpPr>
            <p:cNvPr id="24588" name="Line 12"/>
            <p:cNvSpPr>
              <a:spLocks noChangeShapeType="1"/>
            </p:cNvSpPr>
            <p:nvPr/>
          </p:nvSpPr>
          <p:spPr bwMode="auto">
            <a:xfrm>
              <a:off x="3390" y="1612"/>
              <a:ext cx="2059" cy="1"/>
            </a:xfrm>
            <a:prstGeom prst="line">
              <a:avLst/>
            </a:prstGeom>
            <a:noFill/>
            <a:ln w="0" cap="sq">
              <a:solidFill>
                <a:schemeClr val="tx1"/>
              </a:solidFill>
              <a:miter lim="800000"/>
              <a:headEnd/>
              <a:tailEnd/>
            </a:ln>
          </p:spPr>
          <p:txBody>
            <a:bodyPr/>
            <a:lstStyle/>
            <a:p>
              <a:endParaRPr lang="en-US"/>
            </a:p>
          </p:txBody>
        </p:sp>
        <p:sp>
          <p:nvSpPr>
            <p:cNvPr id="24589" name="Line 13"/>
            <p:cNvSpPr>
              <a:spLocks noChangeShapeType="1"/>
            </p:cNvSpPr>
            <p:nvPr/>
          </p:nvSpPr>
          <p:spPr bwMode="auto">
            <a:xfrm>
              <a:off x="3390" y="1366"/>
              <a:ext cx="2059" cy="1"/>
            </a:xfrm>
            <a:prstGeom prst="line">
              <a:avLst/>
            </a:prstGeom>
            <a:noFill/>
            <a:ln w="0" cap="sq">
              <a:solidFill>
                <a:schemeClr val="tx1"/>
              </a:solidFill>
              <a:miter lim="800000"/>
              <a:headEnd/>
              <a:tailEnd/>
            </a:ln>
          </p:spPr>
          <p:txBody>
            <a:bodyPr/>
            <a:lstStyle/>
            <a:p>
              <a:endParaRPr lang="en-US"/>
            </a:p>
          </p:txBody>
        </p:sp>
        <p:sp>
          <p:nvSpPr>
            <p:cNvPr id="24590" name="Rectangle 14"/>
            <p:cNvSpPr>
              <a:spLocks noChangeArrowheads="1"/>
            </p:cNvSpPr>
            <p:nvPr/>
          </p:nvSpPr>
          <p:spPr bwMode="auto">
            <a:xfrm>
              <a:off x="3390" y="1366"/>
              <a:ext cx="2059" cy="1489"/>
            </a:xfrm>
            <a:prstGeom prst="rect">
              <a:avLst/>
            </a:prstGeom>
            <a:noFill/>
            <a:ln w="9525">
              <a:solidFill>
                <a:schemeClr val="tx1"/>
              </a:solidFill>
              <a:miter lim="800000"/>
              <a:headEnd/>
              <a:tailEnd/>
            </a:ln>
          </p:spPr>
          <p:txBody>
            <a:bodyPr/>
            <a:lstStyle/>
            <a:p>
              <a:endParaRPr lang="en-US"/>
            </a:p>
          </p:txBody>
        </p:sp>
        <p:sp>
          <p:nvSpPr>
            <p:cNvPr id="24591" name="Line 15"/>
            <p:cNvSpPr>
              <a:spLocks noChangeShapeType="1"/>
            </p:cNvSpPr>
            <p:nvPr/>
          </p:nvSpPr>
          <p:spPr bwMode="auto">
            <a:xfrm>
              <a:off x="3390" y="1366"/>
              <a:ext cx="1" cy="1489"/>
            </a:xfrm>
            <a:prstGeom prst="line">
              <a:avLst/>
            </a:prstGeom>
            <a:noFill/>
            <a:ln w="0" cap="sq">
              <a:solidFill>
                <a:schemeClr val="tx1"/>
              </a:solidFill>
              <a:miter lim="800000"/>
              <a:headEnd/>
              <a:tailEnd/>
            </a:ln>
          </p:spPr>
          <p:txBody>
            <a:bodyPr/>
            <a:lstStyle/>
            <a:p>
              <a:endParaRPr lang="en-US"/>
            </a:p>
          </p:txBody>
        </p:sp>
        <p:sp>
          <p:nvSpPr>
            <p:cNvPr id="24592" name="Line 16"/>
            <p:cNvSpPr>
              <a:spLocks noChangeShapeType="1"/>
            </p:cNvSpPr>
            <p:nvPr/>
          </p:nvSpPr>
          <p:spPr bwMode="auto">
            <a:xfrm>
              <a:off x="3324" y="2855"/>
              <a:ext cx="66" cy="1"/>
            </a:xfrm>
            <a:prstGeom prst="line">
              <a:avLst/>
            </a:prstGeom>
            <a:noFill/>
            <a:ln w="0" cap="sq">
              <a:solidFill>
                <a:schemeClr val="tx1"/>
              </a:solidFill>
              <a:miter lim="800000"/>
              <a:headEnd/>
              <a:tailEnd/>
            </a:ln>
          </p:spPr>
          <p:txBody>
            <a:bodyPr/>
            <a:lstStyle/>
            <a:p>
              <a:endParaRPr lang="en-US"/>
            </a:p>
          </p:txBody>
        </p:sp>
        <p:sp>
          <p:nvSpPr>
            <p:cNvPr id="24593" name="Line 17"/>
            <p:cNvSpPr>
              <a:spLocks noChangeShapeType="1"/>
            </p:cNvSpPr>
            <p:nvPr/>
          </p:nvSpPr>
          <p:spPr bwMode="auto">
            <a:xfrm>
              <a:off x="3324" y="2609"/>
              <a:ext cx="66" cy="1"/>
            </a:xfrm>
            <a:prstGeom prst="line">
              <a:avLst/>
            </a:prstGeom>
            <a:noFill/>
            <a:ln w="0" cap="sq">
              <a:solidFill>
                <a:schemeClr val="tx1"/>
              </a:solidFill>
              <a:miter lim="800000"/>
              <a:headEnd/>
              <a:tailEnd/>
            </a:ln>
          </p:spPr>
          <p:txBody>
            <a:bodyPr/>
            <a:lstStyle/>
            <a:p>
              <a:endParaRPr lang="en-US"/>
            </a:p>
          </p:txBody>
        </p:sp>
        <p:sp>
          <p:nvSpPr>
            <p:cNvPr id="24594" name="Line 18"/>
            <p:cNvSpPr>
              <a:spLocks noChangeShapeType="1"/>
            </p:cNvSpPr>
            <p:nvPr/>
          </p:nvSpPr>
          <p:spPr bwMode="auto">
            <a:xfrm>
              <a:off x="3324" y="2357"/>
              <a:ext cx="66" cy="1"/>
            </a:xfrm>
            <a:prstGeom prst="line">
              <a:avLst/>
            </a:prstGeom>
            <a:noFill/>
            <a:ln w="0" cap="sq">
              <a:solidFill>
                <a:schemeClr val="tx1"/>
              </a:solidFill>
              <a:miter lim="800000"/>
              <a:headEnd/>
              <a:tailEnd/>
            </a:ln>
          </p:spPr>
          <p:txBody>
            <a:bodyPr/>
            <a:lstStyle/>
            <a:p>
              <a:endParaRPr lang="en-US"/>
            </a:p>
          </p:txBody>
        </p:sp>
        <p:sp>
          <p:nvSpPr>
            <p:cNvPr id="24595" name="Line 19"/>
            <p:cNvSpPr>
              <a:spLocks noChangeShapeType="1"/>
            </p:cNvSpPr>
            <p:nvPr/>
          </p:nvSpPr>
          <p:spPr bwMode="auto">
            <a:xfrm>
              <a:off x="3324" y="2111"/>
              <a:ext cx="66" cy="1"/>
            </a:xfrm>
            <a:prstGeom prst="line">
              <a:avLst/>
            </a:prstGeom>
            <a:noFill/>
            <a:ln w="0" cap="sq">
              <a:solidFill>
                <a:schemeClr val="tx1"/>
              </a:solidFill>
              <a:miter lim="800000"/>
              <a:headEnd/>
              <a:tailEnd/>
            </a:ln>
          </p:spPr>
          <p:txBody>
            <a:bodyPr/>
            <a:lstStyle/>
            <a:p>
              <a:endParaRPr lang="en-US"/>
            </a:p>
          </p:txBody>
        </p:sp>
        <p:sp>
          <p:nvSpPr>
            <p:cNvPr id="24596" name="Line 20"/>
            <p:cNvSpPr>
              <a:spLocks noChangeShapeType="1"/>
            </p:cNvSpPr>
            <p:nvPr/>
          </p:nvSpPr>
          <p:spPr bwMode="auto">
            <a:xfrm>
              <a:off x="3324" y="1865"/>
              <a:ext cx="66" cy="1"/>
            </a:xfrm>
            <a:prstGeom prst="line">
              <a:avLst/>
            </a:prstGeom>
            <a:noFill/>
            <a:ln w="0" cap="sq">
              <a:solidFill>
                <a:schemeClr val="tx1"/>
              </a:solidFill>
              <a:miter lim="800000"/>
              <a:headEnd/>
              <a:tailEnd/>
            </a:ln>
          </p:spPr>
          <p:txBody>
            <a:bodyPr/>
            <a:lstStyle/>
            <a:p>
              <a:endParaRPr lang="en-US"/>
            </a:p>
          </p:txBody>
        </p:sp>
        <p:sp>
          <p:nvSpPr>
            <p:cNvPr id="24597" name="Line 21"/>
            <p:cNvSpPr>
              <a:spLocks noChangeShapeType="1"/>
            </p:cNvSpPr>
            <p:nvPr/>
          </p:nvSpPr>
          <p:spPr bwMode="auto">
            <a:xfrm>
              <a:off x="3324" y="1612"/>
              <a:ext cx="66" cy="1"/>
            </a:xfrm>
            <a:prstGeom prst="line">
              <a:avLst/>
            </a:prstGeom>
            <a:noFill/>
            <a:ln w="0" cap="sq">
              <a:solidFill>
                <a:schemeClr val="tx1"/>
              </a:solidFill>
              <a:miter lim="800000"/>
              <a:headEnd/>
              <a:tailEnd/>
            </a:ln>
          </p:spPr>
          <p:txBody>
            <a:bodyPr/>
            <a:lstStyle/>
            <a:p>
              <a:endParaRPr lang="en-US"/>
            </a:p>
          </p:txBody>
        </p:sp>
        <p:sp>
          <p:nvSpPr>
            <p:cNvPr id="24598" name="Line 22"/>
            <p:cNvSpPr>
              <a:spLocks noChangeShapeType="1"/>
            </p:cNvSpPr>
            <p:nvPr/>
          </p:nvSpPr>
          <p:spPr bwMode="auto">
            <a:xfrm>
              <a:off x="3324" y="1366"/>
              <a:ext cx="66" cy="1"/>
            </a:xfrm>
            <a:prstGeom prst="line">
              <a:avLst/>
            </a:prstGeom>
            <a:noFill/>
            <a:ln w="0" cap="sq">
              <a:solidFill>
                <a:schemeClr val="tx1"/>
              </a:solidFill>
              <a:miter lim="800000"/>
              <a:headEnd/>
              <a:tailEnd/>
            </a:ln>
          </p:spPr>
          <p:txBody>
            <a:bodyPr/>
            <a:lstStyle/>
            <a:p>
              <a:endParaRPr lang="en-US"/>
            </a:p>
          </p:txBody>
        </p:sp>
        <p:sp>
          <p:nvSpPr>
            <p:cNvPr id="24599" name="Line 23"/>
            <p:cNvSpPr>
              <a:spLocks noChangeShapeType="1"/>
            </p:cNvSpPr>
            <p:nvPr/>
          </p:nvSpPr>
          <p:spPr bwMode="auto">
            <a:xfrm>
              <a:off x="3390" y="2855"/>
              <a:ext cx="2059" cy="1"/>
            </a:xfrm>
            <a:prstGeom prst="line">
              <a:avLst/>
            </a:prstGeom>
            <a:noFill/>
            <a:ln w="0" cap="sq">
              <a:solidFill>
                <a:schemeClr val="tx1"/>
              </a:solidFill>
              <a:miter lim="800000"/>
              <a:headEnd/>
              <a:tailEnd/>
            </a:ln>
          </p:spPr>
          <p:txBody>
            <a:bodyPr/>
            <a:lstStyle/>
            <a:p>
              <a:endParaRPr lang="en-US"/>
            </a:p>
          </p:txBody>
        </p:sp>
        <p:sp>
          <p:nvSpPr>
            <p:cNvPr id="24600" name="Line 24"/>
            <p:cNvSpPr>
              <a:spLocks noChangeShapeType="1"/>
            </p:cNvSpPr>
            <p:nvPr/>
          </p:nvSpPr>
          <p:spPr bwMode="auto">
            <a:xfrm flipV="1">
              <a:off x="3390" y="2855"/>
              <a:ext cx="1" cy="66"/>
            </a:xfrm>
            <a:prstGeom prst="line">
              <a:avLst/>
            </a:prstGeom>
            <a:noFill/>
            <a:ln w="0" cap="sq">
              <a:solidFill>
                <a:schemeClr val="tx1"/>
              </a:solidFill>
              <a:miter lim="800000"/>
              <a:headEnd/>
              <a:tailEnd/>
            </a:ln>
          </p:spPr>
          <p:txBody>
            <a:bodyPr/>
            <a:lstStyle/>
            <a:p>
              <a:endParaRPr lang="en-US"/>
            </a:p>
          </p:txBody>
        </p:sp>
        <p:sp>
          <p:nvSpPr>
            <p:cNvPr id="24601" name="Line 25"/>
            <p:cNvSpPr>
              <a:spLocks noChangeShapeType="1"/>
            </p:cNvSpPr>
            <p:nvPr/>
          </p:nvSpPr>
          <p:spPr bwMode="auto">
            <a:xfrm flipV="1">
              <a:off x="3804" y="2855"/>
              <a:ext cx="1" cy="66"/>
            </a:xfrm>
            <a:prstGeom prst="line">
              <a:avLst/>
            </a:prstGeom>
            <a:noFill/>
            <a:ln w="0" cap="sq">
              <a:solidFill>
                <a:schemeClr val="tx1"/>
              </a:solidFill>
              <a:miter lim="800000"/>
              <a:headEnd/>
              <a:tailEnd/>
            </a:ln>
          </p:spPr>
          <p:txBody>
            <a:bodyPr/>
            <a:lstStyle/>
            <a:p>
              <a:endParaRPr lang="en-US"/>
            </a:p>
          </p:txBody>
        </p:sp>
        <p:sp>
          <p:nvSpPr>
            <p:cNvPr id="24602" name="Line 26"/>
            <p:cNvSpPr>
              <a:spLocks noChangeShapeType="1"/>
            </p:cNvSpPr>
            <p:nvPr/>
          </p:nvSpPr>
          <p:spPr bwMode="auto">
            <a:xfrm flipV="1">
              <a:off x="4212" y="2855"/>
              <a:ext cx="1" cy="66"/>
            </a:xfrm>
            <a:prstGeom prst="line">
              <a:avLst/>
            </a:prstGeom>
            <a:noFill/>
            <a:ln w="0" cap="sq">
              <a:solidFill>
                <a:schemeClr val="tx1"/>
              </a:solidFill>
              <a:miter lim="800000"/>
              <a:headEnd/>
              <a:tailEnd/>
            </a:ln>
          </p:spPr>
          <p:txBody>
            <a:bodyPr/>
            <a:lstStyle/>
            <a:p>
              <a:endParaRPr lang="en-US"/>
            </a:p>
          </p:txBody>
        </p:sp>
        <p:sp>
          <p:nvSpPr>
            <p:cNvPr id="24603" name="Line 27"/>
            <p:cNvSpPr>
              <a:spLocks noChangeShapeType="1"/>
            </p:cNvSpPr>
            <p:nvPr/>
          </p:nvSpPr>
          <p:spPr bwMode="auto">
            <a:xfrm flipV="1">
              <a:off x="4626" y="2855"/>
              <a:ext cx="1" cy="66"/>
            </a:xfrm>
            <a:prstGeom prst="line">
              <a:avLst/>
            </a:prstGeom>
            <a:noFill/>
            <a:ln w="0" cap="sq">
              <a:solidFill>
                <a:schemeClr val="tx1"/>
              </a:solidFill>
              <a:miter lim="800000"/>
              <a:headEnd/>
              <a:tailEnd/>
            </a:ln>
          </p:spPr>
          <p:txBody>
            <a:bodyPr/>
            <a:lstStyle/>
            <a:p>
              <a:endParaRPr lang="en-US"/>
            </a:p>
          </p:txBody>
        </p:sp>
        <p:sp>
          <p:nvSpPr>
            <p:cNvPr id="24604" name="Line 28"/>
            <p:cNvSpPr>
              <a:spLocks noChangeShapeType="1"/>
            </p:cNvSpPr>
            <p:nvPr/>
          </p:nvSpPr>
          <p:spPr bwMode="auto">
            <a:xfrm flipV="1">
              <a:off x="5035" y="2855"/>
              <a:ext cx="1" cy="66"/>
            </a:xfrm>
            <a:prstGeom prst="line">
              <a:avLst/>
            </a:prstGeom>
            <a:noFill/>
            <a:ln w="0" cap="sq">
              <a:solidFill>
                <a:schemeClr val="tx1"/>
              </a:solidFill>
              <a:miter lim="800000"/>
              <a:headEnd/>
              <a:tailEnd/>
            </a:ln>
          </p:spPr>
          <p:txBody>
            <a:bodyPr/>
            <a:lstStyle/>
            <a:p>
              <a:endParaRPr lang="en-US"/>
            </a:p>
          </p:txBody>
        </p:sp>
        <p:sp>
          <p:nvSpPr>
            <p:cNvPr id="24605" name="Line 29"/>
            <p:cNvSpPr>
              <a:spLocks noChangeShapeType="1"/>
            </p:cNvSpPr>
            <p:nvPr/>
          </p:nvSpPr>
          <p:spPr bwMode="auto">
            <a:xfrm flipV="1">
              <a:off x="5449" y="2855"/>
              <a:ext cx="1" cy="66"/>
            </a:xfrm>
            <a:prstGeom prst="line">
              <a:avLst/>
            </a:prstGeom>
            <a:noFill/>
            <a:ln w="0" cap="sq">
              <a:solidFill>
                <a:schemeClr val="tx1"/>
              </a:solidFill>
              <a:miter lim="800000"/>
              <a:headEnd/>
              <a:tailEnd/>
            </a:ln>
          </p:spPr>
          <p:txBody>
            <a:bodyPr/>
            <a:lstStyle/>
            <a:p>
              <a:endParaRPr lang="en-US"/>
            </a:p>
          </p:txBody>
        </p:sp>
        <p:grpSp>
          <p:nvGrpSpPr>
            <p:cNvPr id="24606" name="Group 30"/>
            <p:cNvGrpSpPr>
              <a:grpSpLocks/>
            </p:cNvGrpSpPr>
            <p:nvPr/>
          </p:nvGrpSpPr>
          <p:grpSpPr bwMode="auto">
            <a:xfrm>
              <a:off x="3390" y="1552"/>
              <a:ext cx="2059" cy="835"/>
              <a:chOff x="3425" y="1544"/>
              <a:chExt cx="2059" cy="835"/>
            </a:xfrm>
          </p:grpSpPr>
          <p:sp>
            <p:nvSpPr>
              <p:cNvPr id="24607" name="Freeform 31"/>
              <p:cNvSpPr>
                <a:spLocks/>
              </p:cNvSpPr>
              <p:nvPr/>
            </p:nvSpPr>
            <p:spPr bwMode="auto">
              <a:xfrm>
                <a:off x="3425" y="1544"/>
                <a:ext cx="102" cy="42"/>
              </a:xfrm>
              <a:custGeom>
                <a:avLst/>
                <a:gdLst/>
                <a:ahLst/>
                <a:cxnLst>
                  <a:cxn ang="0">
                    <a:pos x="0" y="0"/>
                  </a:cxn>
                  <a:cxn ang="0">
                    <a:pos x="48" y="24"/>
                  </a:cxn>
                  <a:cxn ang="0">
                    <a:pos x="102" y="42"/>
                  </a:cxn>
                </a:cxnLst>
                <a:rect l="0" t="0" r="r" b="b"/>
                <a:pathLst>
                  <a:path w="102" h="42">
                    <a:moveTo>
                      <a:pt x="0" y="0"/>
                    </a:moveTo>
                    <a:lnTo>
                      <a:pt x="48" y="24"/>
                    </a:lnTo>
                    <a:lnTo>
                      <a:pt x="102" y="42"/>
                    </a:lnTo>
                  </a:path>
                </a:pathLst>
              </a:custGeom>
              <a:noFill/>
              <a:ln w="28575">
                <a:solidFill>
                  <a:schemeClr val="accent1"/>
                </a:solidFill>
                <a:prstDash val="solid"/>
                <a:round/>
                <a:headEnd/>
                <a:tailEnd/>
              </a:ln>
            </p:spPr>
            <p:txBody>
              <a:bodyPr/>
              <a:lstStyle/>
              <a:p>
                <a:endParaRPr lang="en-US"/>
              </a:p>
            </p:txBody>
          </p:sp>
          <p:sp>
            <p:nvSpPr>
              <p:cNvPr id="24608" name="Freeform 32"/>
              <p:cNvSpPr>
                <a:spLocks/>
              </p:cNvSpPr>
              <p:nvPr/>
            </p:nvSpPr>
            <p:spPr bwMode="auto">
              <a:xfrm>
                <a:off x="3527" y="1586"/>
                <a:ext cx="102" cy="30"/>
              </a:xfrm>
              <a:custGeom>
                <a:avLst/>
                <a:gdLst/>
                <a:ahLst/>
                <a:cxnLst>
                  <a:cxn ang="0">
                    <a:pos x="0" y="0"/>
                  </a:cxn>
                  <a:cxn ang="0">
                    <a:pos x="48" y="18"/>
                  </a:cxn>
                  <a:cxn ang="0">
                    <a:pos x="102" y="30"/>
                  </a:cxn>
                </a:cxnLst>
                <a:rect l="0" t="0" r="r" b="b"/>
                <a:pathLst>
                  <a:path w="102" h="30">
                    <a:moveTo>
                      <a:pt x="0" y="0"/>
                    </a:moveTo>
                    <a:lnTo>
                      <a:pt x="48" y="18"/>
                    </a:lnTo>
                    <a:lnTo>
                      <a:pt x="102" y="30"/>
                    </a:lnTo>
                  </a:path>
                </a:pathLst>
              </a:custGeom>
              <a:noFill/>
              <a:ln w="28575">
                <a:solidFill>
                  <a:schemeClr val="accent1"/>
                </a:solidFill>
                <a:prstDash val="solid"/>
                <a:round/>
                <a:headEnd/>
                <a:tailEnd/>
              </a:ln>
            </p:spPr>
            <p:txBody>
              <a:bodyPr/>
              <a:lstStyle/>
              <a:p>
                <a:endParaRPr lang="en-US"/>
              </a:p>
            </p:txBody>
          </p:sp>
          <p:sp>
            <p:nvSpPr>
              <p:cNvPr id="24609" name="Freeform 33"/>
              <p:cNvSpPr>
                <a:spLocks/>
              </p:cNvSpPr>
              <p:nvPr/>
            </p:nvSpPr>
            <p:spPr bwMode="auto">
              <a:xfrm>
                <a:off x="3629" y="1616"/>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0" name="Freeform 34"/>
              <p:cNvSpPr>
                <a:spLocks/>
              </p:cNvSpPr>
              <p:nvPr/>
            </p:nvSpPr>
            <p:spPr bwMode="auto">
              <a:xfrm>
                <a:off x="3731" y="1652"/>
                <a:ext cx="108" cy="24"/>
              </a:xfrm>
              <a:custGeom>
                <a:avLst/>
                <a:gdLst/>
                <a:ahLst/>
                <a:cxnLst>
                  <a:cxn ang="0">
                    <a:pos x="0" y="0"/>
                  </a:cxn>
                  <a:cxn ang="0">
                    <a:pos x="54" y="12"/>
                  </a:cxn>
                  <a:cxn ang="0">
                    <a:pos x="108" y="24"/>
                  </a:cxn>
                </a:cxnLst>
                <a:rect l="0" t="0" r="r" b="b"/>
                <a:pathLst>
                  <a:path w="108" h="24">
                    <a:moveTo>
                      <a:pt x="0" y="0"/>
                    </a:moveTo>
                    <a:lnTo>
                      <a:pt x="54" y="12"/>
                    </a:lnTo>
                    <a:lnTo>
                      <a:pt x="108" y="24"/>
                    </a:lnTo>
                  </a:path>
                </a:pathLst>
              </a:custGeom>
              <a:noFill/>
              <a:ln w="28575">
                <a:solidFill>
                  <a:schemeClr val="accent1"/>
                </a:solidFill>
                <a:prstDash val="solid"/>
                <a:round/>
                <a:headEnd/>
                <a:tailEnd/>
              </a:ln>
            </p:spPr>
            <p:txBody>
              <a:bodyPr/>
              <a:lstStyle/>
              <a:p>
                <a:endParaRPr lang="en-US"/>
              </a:p>
            </p:txBody>
          </p:sp>
          <p:sp>
            <p:nvSpPr>
              <p:cNvPr id="24611" name="Freeform 35"/>
              <p:cNvSpPr>
                <a:spLocks/>
              </p:cNvSpPr>
              <p:nvPr/>
            </p:nvSpPr>
            <p:spPr bwMode="auto">
              <a:xfrm>
                <a:off x="3839" y="1676"/>
                <a:ext cx="102" cy="49"/>
              </a:xfrm>
              <a:custGeom>
                <a:avLst/>
                <a:gdLst/>
                <a:ahLst/>
                <a:cxnLst>
                  <a:cxn ang="0">
                    <a:pos x="0" y="0"/>
                  </a:cxn>
                  <a:cxn ang="0">
                    <a:pos x="54" y="24"/>
                  </a:cxn>
                  <a:cxn ang="0">
                    <a:pos x="102" y="49"/>
                  </a:cxn>
                </a:cxnLst>
                <a:rect l="0" t="0" r="r" b="b"/>
                <a:pathLst>
                  <a:path w="102" h="49">
                    <a:moveTo>
                      <a:pt x="0" y="0"/>
                    </a:moveTo>
                    <a:lnTo>
                      <a:pt x="54" y="24"/>
                    </a:lnTo>
                    <a:lnTo>
                      <a:pt x="102" y="49"/>
                    </a:lnTo>
                  </a:path>
                </a:pathLst>
              </a:custGeom>
              <a:noFill/>
              <a:ln w="28575">
                <a:solidFill>
                  <a:schemeClr val="accent1"/>
                </a:solidFill>
                <a:prstDash val="solid"/>
                <a:round/>
                <a:headEnd/>
                <a:tailEnd/>
              </a:ln>
            </p:spPr>
            <p:txBody>
              <a:bodyPr/>
              <a:lstStyle/>
              <a:p>
                <a:endParaRPr lang="en-US"/>
              </a:p>
            </p:txBody>
          </p:sp>
          <p:sp>
            <p:nvSpPr>
              <p:cNvPr id="24612" name="Line 36"/>
              <p:cNvSpPr>
                <a:spLocks noChangeShapeType="1"/>
              </p:cNvSpPr>
              <p:nvPr/>
            </p:nvSpPr>
            <p:spPr bwMode="auto">
              <a:xfrm>
                <a:off x="3941" y="1725"/>
                <a:ext cx="102" cy="42"/>
              </a:xfrm>
              <a:prstGeom prst="line">
                <a:avLst/>
              </a:prstGeom>
              <a:noFill/>
              <a:ln w="28575">
                <a:solidFill>
                  <a:schemeClr val="accent1"/>
                </a:solidFill>
                <a:round/>
                <a:headEnd/>
                <a:tailEnd/>
              </a:ln>
            </p:spPr>
            <p:txBody>
              <a:bodyPr/>
              <a:lstStyle/>
              <a:p>
                <a:endParaRPr lang="en-US"/>
              </a:p>
            </p:txBody>
          </p:sp>
          <p:sp>
            <p:nvSpPr>
              <p:cNvPr id="24613" name="Freeform 37"/>
              <p:cNvSpPr>
                <a:spLocks/>
              </p:cNvSpPr>
              <p:nvPr/>
            </p:nvSpPr>
            <p:spPr bwMode="auto">
              <a:xfrm>
                <a:off x="4043" y="1767"/>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sp>
            <p:nvSpPr>
              <p:cNvPr id="24614" name="Freeform 38"/>
              <p:cNvSpPr>
                <a:spLocks/>
              </p:cNvSpPr>
              <p:nvPr/>
            </p:nvSpPr>
            <p:spPr bwMode="auto">
              <a:xfrm>
                <a:off x="4145" y="180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15" name="Freeform 39"/>
              <p:cNvSpPr>
                <a:spLocks/>
              </p:cNvSpPr>
              <p:nvPr/>
            </p:nvSpPr>
            <p:spPr bwMode="auto">
              <a:xfrm>
                <a:off x="4247" y="1851"/>
                <a:ext cx="102" cy="42"/>
              </a:xfrm>
              <a:custGeom>
                <a:avLst/>
                <a:gdLst/>
                <a:ahLst/>
                <a:cxnLst>
                  <a:cxn ang="0">
                    <a:pos x="0" y="0"/>
                  </a:cxn>
                  <a:cxn ang="0">
                    <a:pos x="48" y="18"/>
                  </a:cxn>
                  <a:cxn ang="0">
                    <a:pos x="102" y="42"/>
                  </a:cxn>
                </a:cxnLst>
                <a:rect l="0" t="0" r="r" b="b"/>
                <a:pathLst>
                  <a:path w="102" h="42">
                    <a:moveTo>
                      <a:pt x="0" y="0"/>
                    </a:moveTo>
                    <a:lnTo>
                      <a:pt x="48" y="18"/>
                    </a:lnTo>
                    <a:lnTo>
                      <a:pt x="102" y="42"/>
                    </a:lnTo>
                  </a:path>
                </a:pathLst>
              </a:custGeom>
              <a:noFill/>
              <a:ln w="28575">
                <a:solidFill>
                  <a:schemeClr val="accent1"/>
                </a:solidFill>
                <a:prstDash val="solid"/>
                <a:round/>
                <a:headEnd/>
                <a:tailEnd/>
              </a:ln>
            </p:spPr>
            <p:txBody>
              <a:bodyPr/>
              <a:lstStyle/>
              <a:p>
                <a:endParaRPr lang="en-US"/>
              </a:p>
            </p:txBody>
          </p:sp>
          <p:sp>
            <p:nvSpPr>
              <p:cNvPr id="24616" name="Freeform 40"/>
              <p:cNvSpPr>
                <a:spLocks/>
              </p:cNvSpPr>
              <p:nvPr/>
            </p:nvSpPr>
            <p:spPr bwMode="auto">
              <a:xfrm>
                <a:off x="4349" y="1893"/>
                <a:ext cx="108" cy="54"/>
              </a:xfrm>
              <a:custGeom>
                <a:avLst/>
                <a:gdLst/>
                <a:ahLst/>
                <a:cxnLst>
                  <a:cxn ang="0">
                    <a:pos x="0" y="0"/>
                  </a:cxn>
                  <a:cxn ang="0">
                    <a:pos x="54" y="30"/>
                  </a:cxn>
                  <a:cxn ang="0">
                    <a:pos x="108" y="54"/>
                  </a:cxn>
                </a:cxnLst>
                <a:rect l="0" t="0" r="r" b="b"/>
                <a:pathLst>
                  <a:path w="108" h="54">
                    <a:moveTo>
                      <a:pt x="0" y="0"/>
                    </a:moveTo>
                    <a:lnTo>
                      <a:pt x="54" y="30"/>
                    </a:lnTo>
                    <a:lnTo>
                      <a:pt x="108" y="54"/>
                    </a:lnTo>
                  </a:path>
                </a:pathLst>
              </a:custGeom>
              <a:noFill/>
              <a:ln w="28575">
                <a:solidFill>
                  <a:schemeClr val="accent1"/>
                </a:solidFill>
                <a:prstDash val="solid"/>
                <a:round/>
                <a:headEnd/>
                <a:tailEnd/>
              </a:ln>
            </p:spPr>
            <p:txBody>
              <a:bodyPr/>
              <a:lstStyle/>
              <a:p>
                <a:endParaRPr lang="en-US"/>
              </a:p>
            </p:txBody>
          </p:sp>
          <p:sp>
            <p:nvSpPr>
              <p:cNvPr id="24617" name="Freeform 41"/>
              <p:cNvSpPr>
                <a:spLocks/>
              </p:cNvSpPr>
              <p:nvPr/>
            </p:nvSpPr>
            <p:spPr bwMode="auto">
              <a:xfrm>
                <a:off x="4457" y="1947"/>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18" name="Freeform 42"/>
              <p:cNvSpPr>
                <a:spLocks/>
              </p:cNvSpPr>
              <p:nvPr/>
            </p:nvSpPr>
            <p:spPr bwMode="auto">
              <a:xfrm>
                <a:off x="4559" y="1983"/>
                <a:ext cx="102" cy="30"/>
              </a:xfrm>
              <a:custGeom>
                <a:avLst/>
                <a:gdLst/>
                <a:ahLst/>
                <a:cxnLst>
                  <a:cxn ang="0">
                    <a:pos x="0" y="0"/>
                  </a:cxn>
                  <a:cxn ang="0">
                    <a:pos x="48" y="12"/>
                  </a:cxn>
                  <a:cxn ang="0">
                    <a:pos x="102" y="30"/>
                  </a:cxn>
                </a:cxnLst>
                <a:rect l="0" t="0" r="r" b="b"/>
                <a:pathLst>
                  <a:path w="102" h="30">
                    <a:moveTo>
                      <a:pt x="0" y="0"/>
                    </a:moveTo>
                    <a:lnTo>
                      <a:pt x="48" y="12"/>
                    </a:lnTo>
                    <a:lnTo>
                      <a:pt x="102" y="30"/>
                    </a:lnTo>
                  </a:path>
                </a:pathLst>
              </a:custGeom>
              <a:noFill/>
              <a:ln w="28575">
                <a:solidFill>
                  <a:schemeClr val="accent1"/>
                </a:solidFill>
                <a:prstDash val="solid"/>
                <a:round/>
                <a:headEnd/>
                <a:tailEnd/>
              </a:ln>
            </p:spPr>
            <p:txBody>
              <a:bodyPr/>
              <a:lstStyle/>
              <a:p>
                <a:endParaRPr lang="en-US"/>
              </a:p>
            </p:txBody>
          </p:sp>
          <p:sp>
            <p:nvSpPr>
              <p:cNvPr id="24619" name="Freeform 43"/>
              <p:cNvSpPr>
                <a:spLocks/>
              </p:cNvSpPr>
              <p:nvPr/>
            </p:nvSpPr>
            <p:spPr bwMode="auto">
              <a:xfrm>
                <a:off x="4661" y="2013"/>
                <a:ext cx="102" cy="48"/>
              </a:xfrm>
              <a:custGeom>
                <a:avLst/>
                <a:gdLst/>
                <a:ahLst/>
                <a:cxnLst>
                  <a:cxn ang="0">
                    <a:pos x="0" y="0"/>
                  </a:cxn>
                  <a:cxn ang="0">
                    <a:pos x="48" y="24"/>
                  </a:cxn>
                  <a:cxn ang="0">
                    <a:pos x="102" y="48"/>
                  </a:cxn>
                </a:cxnLst>
                <a:rect l="0" t="0" r="r" b="b"/>
                <a:pathLst>
                  <a:path w="102" h="48">
                    <a:moveTo>
                      <a:pt x="0" y="0"/>
                    </a:moveTo>
                    <a:lnTo>
                      <a:pt x="48" y="24"/>
                    </a:lnTo>
                    <a:lnTo>
                      <a:pt x="102" y="48"/>
                    </a:lnTo>
                  </a:path>
                </a:pathLst>
              </a:custGeom>
              <a:noFill/>
              <a:ln w="28575">
                <a:solidFill>
                  <a:schemeClr val="accent1"/>
                </a:solidFill>
                <a:prstDash val="solid"/>
                <a:round/>
                <a:headEnd/>
                <a:tailEnd/>
              </a:ln>
            </p:spPr>
            <p:txBody>
              <a:bodyPr/>
              <a:lstStyle/>
              <a:p>
                <a:endParaRPr lang="en-US"/>
              </a:p>
            </p:txBody>
          </p:sp>
          <p:sp>
            <p:nvSpPr>
              <p:cNvPr id="24620" name="Line 44"/>
              <p:cNvSpPr>
                <a:spLocks noChangeShapeType="1"/>
              </p:cNvSpPr>
              <p:nvPr/>
            </p:nvSpPr>
            <p:spPr bwMode="auto">
              <a:xfrm>
                <a:off x="4763" y="2061"/>
                <a:ext cx="103" cy="42"/>
              </a:xfrm>
              <a:prstGeom prst="line">
                <a:avLst/>
              </a:prstGeom>
              <a:noFill/>
              <a:ln w="28575">
                <a:solidFill>
                  <a:schemeClr val="accent1"/>
                </a:solidFill>
                <a:round/>
                <a:headEnd/>
                <a:tailEnd/>
              </a:ln>
            </p:spPr>
            <p:txBody>
              <a:bodyPr/>
              <a:lstStyle/>
              <a:p>
                <a:endParaRPr lang="en-US"/>
              </a:p>
            </p:txBody>
          </p:sp>
          <p:sp>
            <p:nvSpPr>
              <p:cNvPr id="24621" name="Line 45"/>
              <p:cNvSpPr>
                <a:spLocks noChangeShapeType="1"/>
              </p:cNvSpPr>
              <p:nvPr/>
            </p:nvSpPr>
            <p:spPr bwMode="auto">
              <a:xfrm>
                <a:off x="4866" y="2103"/>
                <a:ext cx="102" cy="48"/>
              </a:xfrm>
              <a:prstGeom prst="line">
                <a:avLst/>
              </a:prstGeom>
              <a:noFill/>
              <a:ln w="28575">
                <a:solidFill>
                  <a:schemeClr val="accent1"/>
                </a:solidFill>
                <a:round/>
                <a:headEnd/>
                <a:tailEnd/>
              </a:ln>
            </p:spPr>
            <p:txBody>
              <a:bodyPr/>
              <a:lstStyle/>
              <a:p>
                <a:endParaRPr lang="en-US"/>
              </a:p>
            </p:txBody>
          </p:sp>
          <p:sp>
            <p:nvSpPr>
              <p:cNvPr id="24622" name="Freeform 46"/>
              <p:cNvSpPr>
                <a:spLocks/>
              </p:cNvSpPr>
              <p:nvPr/>
            </p:nvSpPr>
            <p:spPr bwMode="auto">
              <a:xfrm>
                <a:off x="4968" y="2151"/>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3" name="Freeform 47"/>
              <p:cNvSpPr>
                <a:spLocks/>
              </p:cNvSpPr>
              <p:nvPr/>
            </p:nvSpPr>
            <p:spPr bwMode="auto">
              <a:xfrm>
                <a:off x="5070" y="2205"/>
                <a:ext cx="108" cy="48"/>
              </a:xfrm>
              <a:custGeom>
                <a:avLst/>
                <a:gdLst/>
                <a:ahLst/>
                <a:cxnLst>
                  <a:cxn ang="0">
                    <a:pos x="0" y="0"/>
                  </a:cxn>
                  <a:cxn ang="0">
                    <a:pos x="54" y="24"/>
                  </a:cxn>
                  <a:cxn ang="0">
                    <a:pos x="108" y="48"/>
                  </a:cxn>
                </a:cxnLst>
                <a:rect l="0" t="0" r="r" b="b"/>
                <a:pathLst>
                  <a:path w="108" h="48">
                    <a:moveTo>
                      <a:pt x="0" y="0"/>
                    </a:moveTo>
                    <a:lnTo>
                      <a:pt x="54" y="24"/>
                    </a:lnTo>
                    <a:lnTo>
                      <a:pt x="108" y="48"/>
                    </a:lnTo>
                  </a:path>
                </a:pathLst>
              </a:custGeom>
              <a:noFill/>
              <a:ln w="28575">
                <a:solidFill>
                  <a:schemeClr val="accent1"/>
                </a:solidFill>
                <a:prstDash val="solid"/>
                <a:round/>
                <a:headEnd/>
                <a:tailEnd/>
              </a:ln>
            </p:spPr>
            <p:txBody>
              <a:bodyPr/>
              <a:lstStyle/>
              <a:p>
                <a:endParaRPr lang="en-US"/>
              </a:p>
            </p:txBody>
          </p:sp>
          <p:sp>
            <p:nvSpPr>
              <p:cNvPr id="24624" name="Freeform 48"/>
              <p:cNvSpPr>
                <a:spLocks/>
              </p:cNvSpPr>
              <p:nvPr/>
            </p:nvSpPr>
            <p:spPr bwMode="auto">
              <a:xfrm>
                <a:off x="5178" y="2253"/>
                <a:ext cx="102" cy="36"/>
              </a:xfrm>
              <a:custGeom>
                <a:avLst/>
                <a:gdLst/>
                <a:ahLst/>
                <a:cxnLst>
                  <a:cxn ang="0">
                    <a:pos x="0" y="0"/>
                  </a:cxn>
                  <a:cxn ang="0">
                    <a:pos x="54" y="18"/>
                  </a:cxn>
                  <a:cxn ang="0">
                    <a:pos x="102" y="36"/>
                  </a:cxn>
                </a:cxnLst>
                <a:rect l="0" t="0" r="r" b="b"/>
                <a:pathLst>
                  <a:path w="102" h="36">
                    <a:moveTo>
                      <a:pt x="0" y="0"/>
                    </a:moveTo>
                    <a:lnTo>
                      <a:pt x="54" y="18"/>
                    </a:lnTo>
                    <a:lnTo>
                      <a:pt x="102" y="36"/>
                    </a:lnTo>
                  </a:path>
                </a:pathLst>
              </a:custGeom>
              <a:noFill/>
              <a:ln w="28575">
                <a:solidFill>
                  <a:schemeClr val="accent1"/>
                </a:solidFill>
                <a:prstDash val="solid"/>
                <a:round/>
                <a:headEnd/>
                <a:tailEnd/>
              </a:ln>
            </p:spPr>
            <p:txBody>
              <a:bodyPr/>
              <a:lstStyle/>
              <a:p>
                <a:endParaRPr lang="en-US"/>
              </a:p>
            </p:txBody>
          </p:sp>
          <p:sp>
            <p:nvSpPr>
              <p:cNvPr id="24625" name="Freeform 49"/>
              <p:cNvSpPr>
                <a:spLocks/>
              </p:cNvSpPr>
              <p:nvPr/>
            </p:nvSpPr>
            <p:spPr bwMode="auto">
              <a:xfrm>
                <a:off x="5280" y="2289"/>
                <a:ext cx="102" cy="54"/>
              </a:xfrm>
              <a:custGeom>
                <a:avLst/>
                <a:gdLst/>
                <a:ahLst/>
                <a:cxnLst>
                  <a:cxn ang="0">
                    <a:pos x="0" y="0"/>
                  </a:cxn>
                  <a:cxn ang="0">
                    <a:pos x="48" y="24"/>
                  </a:cxn>
                  <a:cxn ang="0">
                    <a:pos x="102" y="54"/>
                  </a:cxn>
                </a:cxnLst>
                <a:rect l="0" t="0" r="r" b="b"/>
                <a:pathLst>
                  <a:path w="102" h="54">
                    <a:moveTo>
                      <a:pt x="0" y="0"/>
                    </a:moveTo>
                    <a:lnTo>
                      <a:pt x="48" y="24"/>
                    </a:lnTo>
                    <a:lnTo>
                      <a:pt x="102" y="54"/>
                    </a:lnTo>
                  </a:path>
                </a:pathLst>
              </a:custGeom>
              <a:noFill/>
              <a:ln w="28575">
                <a:solidFill>
                  <a:schemeClr val="accent1"/>
                </a:solidFill>
                <a:prstDash val="solid"/>
                <a:round/>
                <a:headEnd/>
                <a:tailEnd/>
              </a:ln>
            </p:spPr>
            <p:txBody>
              <a:bodyPr/>
              <a:lstStyle/>
              <a:p>
                <a:endParaRPr lang="en-US"/>
              </a:p>
            </p:txBody>
          </p:sp>
          <p:sp>
            <p:nvSpPr>
              <p:cNvPr id="24626" name="Freeform 50"/>
              <p:cNvSpPr>
                <a:spLocks/>
              </p:cNvSpPr>
              <p:nvPr/>
            </p:nvSpPr>
            <p:spPr bwMode="auto">
              <a:xfrm>
                <a:off x="5382" y="2343"/>
                <a:ext cx="102" cy="36"/>
              </a:xfrm>
              <a:custGeom>
                <a:avLst/>
                <a:gdLst/>
                <a:ahLst/>
                <a:cxnLst>
                  <a:cxn ang="0">
                    <a:pos x="0" y="0"/>
                  </a:cxn>
                  <a:cxn ang="0">
                    <a:pos x="48" y="18"/>
                  </a:cxn>
                  <a:cxn ang="0">
                    <a:pos x="102" y="36"/>
                  </a:cxn>
                </a:cxnLst>
                <a:rect l="0" t="0" r="r" b="b"/>
                <a:pathLst>
                  <a:path w="102" h="36">
                    <a:moveTo>
                      <a:pt x="0" y="0"/>
                    </a:moveTo>
                    <a:lnTo>
                      <a:pt x="48" y="18"/>
                    </a:lnTo>
                    <a:lnTo>
                      <a:pt x="102" y="36"/>
                    </a:lnTo>
                  </a:path>
                </a:pathLst>
              </a:custGeom>
              <a:noFill/>
              <a:ln w="28575">
                <a:solidFill>
                  <a:schemeClr val="accent1"/>
                </a:solidFill>
                <a:prstDash val="solid"/>
                <a:round/>
                <a:headEnd/>
                <a:tailEnd/>
              </a:ln>
            </p:spPr>
            <p:txBody>
              <a:bodyPr/>
              <a:lstStyle/>
              <a:p>
                <a:endParaRPr lang="en-US"/>
              </a:p>
            </p:txBody>
          </p:sp>
        </p:grpSp>
        <p:sp>
          <p:nvSpPr>
            <p:cNvPr id="24627" name="Rectangle 51"/>
            <p:cNvSpPr>
              <a:spLocks noChangeArrowheads="1"/>
            </p:cNvSpPr>
            <p:nvPr/>
          </p:nvSpPr>
          <p:spPr bwMode="auto">
            <a:xfrm>
              <a:off x="2770" y="2752"/>
              <a:ext cx="561" cy="291"/>
            </a:xfrm>
            <a:prstGeom prst="rect">
              <a:avLst/>
            </a:prstGeom>
            <a:noFill/>
            <a:ln w="9525">
              <a:noFill/>
              <a:miter lim="800000"/>
              <a:headEnd/>
              <a:tailEnd/>
            </a:ln>
          </p:spPr>
          <p:txBody>
            <a:bodyPr wrap="none" lIns="0" tIns="0" rIns="0" bIns="0">
              <a:spAutoFit/>
            </a:bodyPr>
            <a:lstStyle/>
            <a:p>
              <a:r>
                <a:rPr lang="en-US" sz="2500"/>
                <a:t>0.050</a:t>
              </a:r>
              <a:endParaRPr lang="en-US" sz="2400">
                <a:latin typeface="Book Antiqua" pitchFamily="18" charset="0"/>
              </a:endParaRPr>
            </a:p>
          </p:txBody>
        </p:sp>
        <p:sp>
          <p:nvSpPr>
            <p:cNvPr id="24628" name="Rectangle 52"/>
            <p:cNvSpPr>
              <a:spLocks noChangeArrowheads="1"/>
            </p:cNvSpPr>
            <p:nvPr/>
          </p:nvSpPr>
          <p:spPr bwMode="auto">
            <a:xfrm>
              <a:off x="2770" y="2508"/>
              <a:ext cx="561" cy="290"/>
            </a:xfrm>
            <a:prstGeom prst="rect">
              <a:avLst/>
            </a:prstGeom>
            <a:noFill/>
            <a:ln w="9525">
              <a:noFill/>
              <a:miter lim="800000"/>
              <a:headEnd/>
              <a:tailEnd/>
            </a:ln>
          </p:spPr>
          <p:txBody>
            <a:bodyPr wrap="none" lIns="0" tIns="0" rIns="0" bIns="0">
              <a:spAutoFit/>
            </a:bodyPr>
            <a:lstStyle/>
            <a:p>
              <a:r>
                <a:rPr lang="en-US" sz="2500"/>
                <a:t>0.055</a:t>
              </a:r>
              <a:endParaRPr lang="en-US" sz="2400">
                <a:latin typeface="Book Antiqua" pitchFamily="18" charset="0"/>
              </a:endParaRPr>
            </a:p>
          </p:txBody>
        </p:sp>
        <p:sp>
          <p:nvSpPr>
            <p:cNvPr id="24629" name="Rectangle 53"/>
            <p:cNvSpPr>
              <a:spLocks noChangeArrowheads="1"/>
            </p:cNvSpPr>
            <p:nvPr/>
          </p:nvSpPr>
          <p:spPr bwMode="auto">
            <a:xfrm>
              <a:off x="2770" y="2256"/>
              <a:ext cx="561" cy="290"/>
            </a:xfrm>
            <a:prstGeom prst="rect">
              <a:avLst/>
            </a:prstGeom>
            <a:noFill/>
            <a:ln w="9525">
              <a:noFill/>
              <a:miter lim="800000"/>
              <a:headEnd/>
              <a:tailEnd/>
            </a:ln>
          </p:spPr>
          <p:txBody>
            <a:bodyPr wrap="none" lIns="0" tIns="0" rIns="0" bIns="0">
              <a:spAutoFit/>
            </a:bodyPr>
            <a:lstStyle/>
            <a:p>
              <a:r>
                <a:rPr lang="en-US" sz="2500"/>
                <a:t>0.060</a:t>
              </a:r>
              <a:endParaRPr lang="en-US" sz="2400">
                <a:latin typeface="Book Antiqua" pitchFamily="18" charset="0"/>
              </a:endParaRPr>
            </a:p>
          </p:txBody>
        </p:sp>
        <p:sp>
          <p:nvSpPr>
            <p:cNvPr id="24630" name="Rectangle 54"/>
            <p:cNvSpPr>
              <a:spLocks noChangeArrowheads="1"/>
            </p:cNvSpPr>
            <p:nvPr/>
          </p:nvSpPr>
          <p:spPr bwMode="auto">
            <a:xfrm>
              <a:off x="2770" y="2009"/>
              <a:ext cx="561" cy="291"/>
            </a:xfrm>
            <a:prstGeom prst="rect">
              <a:avLst/>
            </a:prstGeom>
            <a:noFill/>
            <a:ln w="9525">
              <a:noFill/>
              <a:miter lim="800000"/>
              <a:headEnd/>
              <a:tailEnd/>
            </a:ln>
          </p:spPr>
          <p:txBody>
            <a:bodyPr wrap="none" lIns="0" tIns="0" rIns="0" bIns="0">
              <a:spAutoFit/>
            </a:bodyPr>
            <a:lstStyle/>
            <a:p>
              <a:r>
                <a:rPr lang="en-US" sz="2500"/>
                <a:t>0.065</a:t>
              </a:r>
              <a:endParaRPr lang="en-US" sz="2400">
                <a:latin typeface="Book Antiqua" pitchFamily="18" charset="0"/>
              </a:endParaRPr>
            </a:p>
          </p:txBody>
        </p:sp>
        <p:sp>
          <p:nvSpPr>
            <p:cNvPr id="24631" name="Rectangle 55"/>
            <p:cNvSpPr>
              <a:spLocks noChangeArrowheads="1"/>
            </p:cNvSpPr>
            <p:nvPr/>
          </p:nvSpPr>
          <p:spPr bwMode="auto">
            <a:xfrm>
              <a:off x="2770" y="1763"/>
              <a:ext cx="561" cy="291"/>
            </a:xfrm>
            <a:prstGeom prst="rect">
              <a:avLst/>
            </a:prstGeom>
            <a:noFill/>
            <a:ln w="9525">
              <a:noFill/>
              <a:miter lim="800000"/>
              <a:headEnd/>
              <a:tailEnd/>
            </a:ln>
          </p:spPr>
          <p:txBody>
            <a:bodyPr wrap="none" lIns="0" tIns="0" rIns="0" bIns="0">
              <a:spAutoFit/>
            </a:bodyPr>
            <a:lstStyle/>
            <a:p>
              <a:r>
                <a:rPr lang="en-US" sz="2500"/>
                <a:t>0.070</a:t>
              </a:r>
              <a:endParaRPr lang="en-US" sz="2400">
                <a:latin typeface="Book Antiqua" pitchFamily="18" charset="0"/>
              </a:endParaRPr>
            </a:p>
          </p:txBody>
        </p:sp>
        <p:sp>
          <p:nvSpPr>
            <p:cNvPr id="24632" name="Rectangle 56"/>
            <p:cNvSpPr>
              <a:spLocks noChangeArrowheads="1"/>
            </p:cNvSpPr>
            <p:nvPr/>
          </p:nvSpPr>
          <p:spPr bwMode="auto">
            <a:xfrm>
              <a:off x="2770" y="1510"/>
              <a:ext cx="561" cy="291"/>
            </a:xfrm>
            <a:prstGeom prst="rect">
              <a:avLst/>
            </a:prstGeom>
            <a:noFill/>
            <a:ln w="9525">
              <a:noFill/>
              <a:miter lim="800000"/>
              <a:headEnd/>
              <a:tailEnd/>
            </a:ln>
          </p:spPr>
          <p:txBody>
            <a:bodyPr wrap="none" lIns="0" tIns="0" rIns="0" bIns="0">
              <a:spAutoFit/>
            </a:bodyPr>
            <a:lstStyle/>
            <a:p>
              <a:r>
                <a:rPr lang="en-US" sz="2500" dirty="0"/>
                <a:t>0.075</a:t>
              </a:r>
              <a:endParaRPr lang="en-US" sz="2400" dirty="0">
                <a:latin typeface="Book Antiqua" pitchFamily="18" charset="0"/>
              </a:endParaRPr>
            </a:p>
          </p:txBody>
        </p:sp>
        <p:sp>
          <p:nvSpPr>
            <p:cNvPr id="24633" name="Rectangle 57"/>
            <p:cNvSpPr>
              <a:spLocks noChangeArrowheads="1"/>
            </p:cNvSpPr>
            <p:nvPr/>
          </p:nvSpPr>
          <p:spPr bwMode="auto">
            <a:xfrm>
              <a:off x="2770" y="1264"/>
              <a:ext cx="561" cy="291"/>
            </a:xfrm>
            <a:prstGeom prst="rect">
              <a:avLst/>
            </a:prstGeom>
            <a:noFill/>
            <a:ln w="9525">
              <a:noFill/>
              <a:miter lim="800000"/>
              <a:headEnd/>
              <a:tailEnd/>
            </a:ln>
          </p:spPr>
          <p:txBody>
            <a:bodyPr wrap="none" lIns="0" tIns="0" rIns="0" bIns="0">
              <a:spAutoFit/>
            </a:bodyPr>
            <a:lstStyle/>
            <a:p>
              <a:r>
                <a:rPr lang="en-US" sz="2500"/>
                <a:t>0.080</a:t>
              </a:r>
              <a:endParaRPr lang="en-US" sz="2400">
                <a:latin typeface="Book Antiqua" pitchFamily="18" charset="0"/>
              </a:endParaRPr>
            </a:p>
          </p:txBody>
        </p:sp>
        <p:sp>
          <p:nvSpPr>
            <p:cNvPr id="24634" name="Rectangle 58"/>
            <p:cNvSpPr>
              <a:spLocks noChangeArrowheads="1"/>
            </p:cNvSpPr>
            <p:nvPr/>
          </p:nvSpPr>
          <p:spPr bwMode="auto">
            <a:xfrm>
              <a:off x="3341" y="3060"/>
              <a:ext cx="125" cy="291"/>
            </a:xfrm>
            <a:prstGeom prst="rect">
              <a:avLst/>
            </a:prstGeom>
            <a:noFill/>
            <a:ln w="9525">
              <a:noFill/>
              <a:miter lim="800000"/>
              <a:headEnd/>
              <a:tailEnd/>
            </a:ln>
          </p:spPr>
          <p:txBody>
            <a:bodyPr wrap="none" lIns="0" tIns="0" rIns="0" bIns="0">
              <a:spAutoFit/>
            </a:bodyPr>
            <a:lstStyle/>
            <a:p>
              <a:r>
                <a:rPr lang="en-US" sz="2500"/>
                <a:t>0</a:t>
              </a:r>
              <a:endParaRPr lang="en-US" sz="2400">
                <a:latin typeface="Book Antiqua" pitchFamily="18" charset="0"/>
              </a:endParaRPr>
            </a:p>
          </p:txBody>
        </p:sp>
        <p:sp>
          <p:nvSpPr>
            <p:cNvPr id="24635" name="Rectangle 59"/>
            <p:cNvSpPr>
              <a:spLocks noChangeArrowheads="1"/>
            </p:cNvSpPr>
            <p:nvPr/>
          </p:nvSpPr>
          <p:spPr bwMode="auto">
            <a:xfrm>
              <a:off x="3702" y="3060"/>
              <a:ext cx="249" cy="291"/>
            </a:xfrm>
            <a:prstGeom prst="rect">
              <a:avLst/>
            </a:prstGeom>
            <a:noFill/>
            <a:ln w="9525">
              <a:noFill/>
              <a:miter lim="800000"/>
              <a:headEnd/>
              <a:tailEnd/>
            </a:ln>
          </p:spPr>
          <p:txBody>
            <a:bodyPr wrap="none" lIns="0" tIns="0" rIns="0" bIns="0">
              <a:spAutoFit/>
            </a:bodyPr>
            <a:lstStyle/>
            <a:p>
              <a:r>
                <a:rPr lang="en-US" sz="2500"/>
                <a:t>20</a:t>
              </a:r>
              <a:endParaRPr lang="en-US" sz="2400">
                <a:latin typeface="Book Antiqua" pitchFamily="18" charset="0"/>
              </a:endParaRPr>
            </a:p>
          </p:txBody>
        </p:sp>
        <p:sp>
          <p:nvSpPr>
            <p:cNvPr id="24636" name="Rectangle 60"/>
            <p:cNvSpPr>
              <a:spLocks noChangeArrowheads="1"/>
            </p:cNvSpPr>
            <p:nvPr/>
          </p:nvSpPr>
          <p:spPr bwMode="auto">
            <a:xfrm>
              <a:off x="4109" y="3060"/>
              <a:ext cx="250" cy="291"/>
            </a:xfrm>
            <a:prstGeom prst="rect">
              <a:avLst/>
            </a:prstGeom>
            <a:noFill/>
            <a:ln w="9525">
              <a:noFill/>
              <a:miter lim="800000"/>
              <a:headEnd/>
              <a:tailEnd/>
            </a:ln>
          </p:spPr>
          <p:txBody>
            <a:bodyPr wrap="none" lIns="0" tIns="0" rIns="0" bIns="0">
              <a:spAutoFit/>
            </a:bodyPr>
            <a:lstStyle/>
            <a:p>
              <a:r>
                <a:rPr lang="en-US" sz="2500"/>
                <a:t>40</a:t>
              </a:r>
              <a:endParaRPr lang="en-US" sz="2400">
                <a:latin typeface="Book Antiqua" pitchFamily="18" charset="0"/>
              </a:endParaRPr>
            </a:p>
          </p:txBody>
        </p:sp>
        <p:sp>
          <p:nvSpPr>
            <p:cNvPr id="24637" name="Rectangle 61"/>
            <p:cNvSpPr>
              <a:spLocks noChangeArrowheads="1"/>
            </p:cNvSpPr>
            <p:nvPr/>
          </p:nvSpPr>
          <p:spPr bwMode="auto">
            <a:xfrm>
              <a:off x="4523" y="3060"/>
              <a:ext cx="250" cy="291"/>
            </a:xfrm>
            <a:prstGeom prst="rect">
              <a:avLst/>
            </a:prstGeom>
            <a:noFill/>
            <a:ln w="9525">
              <a:noFill/>
              <a:miter lim="800000"/>
              <a:headEnd/>
              <a:tailEnd/>
            </a:ln>
          </p:spPr>
          <p:txBody>
            <a:bodyPr wrap="none" lIns="0" tIns="0" rIns="0" bIns="0">
              <a:spAutoFit/>
            </a:bodyPr>
            <a:lstStyle/>
            <a:p>
              <a:r>
                <a:rPr lang="en-US" sz="2500"/>
                <a:t>60</a:t>
              </a:r>
              <a:endParaRPr lang="en-US" sz="2400">
                <a:latin typeface="Book Antiqua" pitchFamily="18" charset="0"/>
              </a:endParaRPr>
            </a:p>
          </p:txBody>
        </p:sp>
        <p:sp>
          <p:nvSpPr>
            <p:cNvPr id="24638" name="Rectangle 62"/>
            <p:cNvSpPr>
              <a:spLocks noChangeArrowheads="1"/>
            </p:cNvSpPr>
            <p:nvPr/>
          </p:nvSpPr>
          <p:spPr bwMode="auto">
            <a:xfrm>
              <a:off x="4932" y="3060"/>
              <a:ext cx="250" cy="291"/>
            </a:xfrm>
            <a:prstGeom prst="rect">
              <a:avLst/>
            </a:prstGeom>
            <a:noFill/>
            <a:ln w="9525">
              <a:noFill/>
              <a:miter lim="800000"/>
              <a:headEnd/>
              <a:tailEnd/>
            </a:ln>
          </p:spPr>
          <p:txBody>
            <a:bodyPr wrap="none" lIns="0" tIns="0" rIns="0" bIns="0">
              <a:spAutoFit/>
            </a:bodyPr>
            <a:lstStyle/>
            <a:p>
              <a:r>
                <a:rPr lang="en-US" sz="2500"/>
                <a:t>80</a:t>
              </a:r>
              <a:endParaRPr lang="en-US" sz="2400">
                <a:latin typeface="Book Antiqua" pitchFamily="18" charset="0"/>
              </a:endParaRPr>
            </a:p>
          </p:txBody>
        </p:sp>
        <p:sp>
          <p:nvSpPr>
            <p:cNvPr id="24639" name="Rectangle 63"/>
            <p:cNvSpPr>
              <a:spLocks noChangeArrowheads="1"/>
            </p:cNvSpPr>
            <p:nvPr/>
          </p:nvSpPr>
          <p:spPr bwMode="auto">
            <a:xfrm>
              <a:off x="5299" y="3060"/>
              <a:ext cx="374" cy="291"/>
            </a:xfrm>
            <a:prstGeom prst="rect">
              <a:avLst/>
            </a:prstGeom>
            <a:noFill/>
            <a:ln w="9525">
              <a:noFill/>
              <a:miter lim="800000"/>
              <a:headEnd/>
              <a:tailEnd/>
            </a:ln>
          </p:spPr>
          <p:txBody>
            <a:bodyPr wrap="none" lIns="0" tIns="0" rIns="0" bIns="0">
              <a:spAutoFit/>
            </a:bodyPr>
            <a:lstStyle/>
            <a:p>
              <a:r>
                <a:rPr lang="en-US" sz="2500"/>
                <a:t>100</a:t>
              </a:r>
              <a:endParaRPr lang="en-US" sz="2400">
                <a:latin typeface="Book Antiqua" pitchFamily="18" charset="0"/>
              </a:endParaRPr>
            </a:p>
          </p:txBody>
        </p:sp>
        <p:sp>
          <p:nvSpPr>
            <p:cNvPr id="24640" name="Rectangle 64"/>
            <p:cNvSpPr>
              <a:spLocks noChangeArrowheads="1"/>
            </p:cNvSpPr>
            <p:nvPr/>
          </p:nvSpPr>
          <p:spPr bwMode="auto">
            <a:xfrm>
              <a:off x="3761" y="3408"/>
              <a:ext cx="1771" cy="294"/>
            </a:xfrm>
            <a:prstGeom prst="rect">
              <a:avLst/>
            </a:prstGeom>
            <a:noFill/>
            <a:ln w="9525">
              <a:noFill/>
              <a:miter lim="800000"/>
              <a:headEnd/>
              <a:tailEnd/>
            </a:ln>
          </p:spPr>
          <p:txBody>
            <a:bodyPr wrap="none" lIns="0" tIns="0" rIns="0" bIns="0">
              <a:spAutoFit/>
            </a:bodyPr>
            <a:lstStyle/>
            <a:p>
              <a:r>
                <a:rPr lang="en-US" sz="2500" dirty="0"/>
                <a:t>Temperature (°C)</a:t>
              </a:r>
              <a:endParaRPr lang="en-US" sz="2400" dirty="0">
                <a:latin typeface="Book Antiqua" pitchFamily="18" charset="0"/>
              </a:endParaRPr>
            </a:p>
          </p:txBody>
        </p:sp>
        <p:sp>
          <p:nvSpPr>
            <p:cNvPr id="24641" name="Rectangle 65"/>
            <p:cNvSpPr>
              <a:spLocks noChangeArrowheads="1"/>
            </p:cNvSpPr>
            <p:nvPr/>
          </p:nvSpPr>
          <p:spPr bwMode="auto">
            <a:xfrm rot="16200000">
              <a:off x="1511" y="1741"/>
              <a:ext cx="2158" cy="299"/>
            </a:xfrm>
            <a:prstGeom prst="rect">
              <a:avLst/>
            </a:prstGeom>
            <a:noFill/>
            <a:ln w="9525">
              <a:noFill/>
              <a:miter lim="800000"/>
              <a:headEnd/>
              <a:tailEnd/>
            </a:ln>
          </p:spPr>
          <p:txBody>
            <a:bodyPr wrap="none" lIns="0" tIns="0" rIns="0" bIns="0">
              <a:spAutoFit/>
            </a:bodyPr>
            <a:lstStyle/>
            <a:p>
              <a:r>
                <a:rPr lang="en-US" sz="2500"/>
                <a:t>Surface tension (N/m)</a:t>
              </a:r>
              <a:endParaRPr lang="en-US" sz="2400">
                <a:latin typeface="Book Antiqua" pitchFamily="18" charset="0"/>
              </a:endParaRPr>
            </a:p>
          </p:txBody>
        </p:sp>
      </p:grpSp>
      <p:sp>
        <p:nvSpPr>
          <p:cNvPr id="24650" name="Text Box 74"/>
          <p:cNvSpPr txBox="1">
            <a:spLocks noChangeArrowheads="1"/>
          </p:cNvSpPr>
          <p:nvPr/>
        </p:nvSpPr>
        <p:spPr bwMode="auto">
          <a:xfrm>
            <a:off x="242888" y="3009900"/>
            <a:ext cx="4252912" cy="946150"/>
          </a:xfrm>
          <a:prstGeom prst="rect">
            <a:avLst/>
          </a:prstGeom>
          <a:noFill/>
          <a:ln w="12700">
            <a:noFill/>
            <a:miter lim="800000"/>
            <a:headEnd type="none" w="lg" len="med"/>
            <a:tailEnd type="none" w="lg" len="med"/>
          </a:ln>
          <a:effectLst/>
        </p:spPr>
        <p:txBody>
          <a:bodyPr>
            <a:spAutoFit/>
          </a:bodyPr>
          <a:lstStyle/>
          <a:p>
            <a:r>
              <a:rPr lang="en-US"/>
              <a:t>Solve for height of water required to form droplet</a:t>
            </a:r>
          </a:p>
        </p:txBody>
      </p:sp>
      <p:sp>
        <p:nvSpPr>
          <p:cNvPr id="67" name="Oval 6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B6477B3-10FE-482E-B4D8-EF45F2F7AF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1199" y="2048359"/>
            <a:ext cx="4006228" cy="687580"/>
          </a:xfrm>
          <a:prstGeom prst="rect">
            <a:avLst/>
          </a:prstGeom>
        </p:spPr>
      </p:pic>
      <p:pic>
        <p:nvPicPr>
          <p:cNvPr id="5" name="Picture 4">
            <a:extLst>
              <a:ext uri="{FF2B5EF4-FFF2-40B4-BE49-F238E27FC236}">
                <a16:creationId xmlns:a16="http://schemas.microsoft.com/office/drawing/2014/main" id="{A055F9B7-D686-4BBF-8FBA-522244D3FF6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9178" y="4126917"/>
            <a:ext cx="3227915" cy="946150"/>
          </a:xfrm>
          <a:prstGeom prst="rect">
            <a:avLst/>
          </a:prstGeom>
        </p:spPr>
      </p:pic>
      <p:pic>
        <p:nvPicPr>
          <p:cNvPr id="7" name="Picture 6">
            <a:extLst>
              <a:ext uri="{FF2B5EF4-FFF2-40B4-BE49-F238E27FC236}">
                <a16:creationId xmlns:a16="http://schemas.microsoft.com/office/drawing/2014/main" id="{CE31FBB2-DCE5-48F0-A3F9-2709D1AC5EC1}"/>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30406" y="5598786"/>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113168" y="304800"/>
            <a:ext cx="6167571" cy="1143000"/>
          </a:xfrm>
        </p:spPr>
        <p:txBody>
          <a:bodyPr/>
          <a:lstStyle/>
          <a:p>
            <a:r>
              <a:rPr lang="en-US" sz="3200" dirty="0"/>
              <a:t>A constraint for flow control devices: Surface Tension</a:t>
            </a:r>
          </a:p>
        </p:txBody>
      </p:sp>
      <p:sp>
        <p:nvSpPr>
          <p:cNvPr id="27723" name="Text Box 75"/>
          <p:cNvSpPr txBox="1">
            <a:spLocks noChangeArrowheads="1"/>
          </p:cNvSpPr>
          <p:nvPr/>
        </p:nvSpPr>
        <p:spPr bwMode="auto">
          <a:xfrm>
            <a:off x="525463" y="3241675"/>
            <a:ext cx="3206750" cy="1373188"/>
          </a:xfrm>
          <a:prstGeom prst="rect">
            <a:avLst/>
          </a:prstGeom>
          <a:noFill/>
          <a:ln w="12700">
            <a:noFill/>
            <a:miter lim="800000"/>
            <a:headEnd type="none" w="lg" len="med"/>
            <a:tailEnd type="none" w="lg" len="med"/>
          </a:ln>
          <a:effectLst/>
        </p:spPr>
        <p:txBody>
          <a:bodyPr>
            <a:spAutoFit/>
          </a:bodyPr>
          <a:lstStyle/>
          <a:p>
            <a:r>
              <a:rPr lang="en-US"/>
              <a:t>Delineates the boundary between stable and unstable</a:t>
            </a:r>
          </a:p>
        </p:txBody>
      </p:sp>
      <p:sp>
        <p:nvSpPr>
          <p:cNvPr id="27726" name="Text Box 78"/>
          <p:cNvSpPr txBox="1">
            <a:spLocks noChangeArrowheads="1"/>
          </p:cNvSpPr>
          <p:nvPr/>
        </p:nvSpPr>
        <p:spPr bwMode="auto">
          <a:xfrm>
            <a:off x="487363" y="4914900"/>
            <a:ext cx="3206750" cy="1800225"/>
          </a:xfrm>
          <a:prstGeom prst="rect">
            <a:avLst/>
          </a:prstGeom>
          <a:noFill/>
          <a:ln w="12700">
            <a:noFill/>
            <a:miter lim="800000"/>
            <a:headEnd type="none" w="lg" len="med"/>
            <a:tailEnd type="none" w="lg" len="med"/>
          </a:ln>
          <a:effectLst/>
        </p:spPr>
        <p:txBody>
          <a:bodyPr>
            <a:spAutoFit/>
          </a:bodyPr>
          <a:lstStyle/>
          <a:p>
            <a:r>
              <a:rPr lang="en-US"/>
              <a:t>Flow control devices need to be designed to operate to the right of the red line!</a:t>
            </a:r>
          </a:p>
        </p:txBody>
      </p:sp>
      <p:graphicFrame>
        <p:nvGraphicFramePr>
          <p:cNvPr id="2" name="Object 75"/>
          <p:cNvGraphicFramePr>
            <a:graphicFrameLocks noChangeAspect="1"/>
          </p:cNvGraphicFramePr>
          <p:nvPr/>
        </p:nvGraphicFramePr>
        <p:xfrm>
          <a:off x="4183641" y="2388017"/>
          <a:ext cx="4530868" cy="4250082"/>
        </p:xfrm>
        <a:graphic>
          <a:graphicData uri="http://schemas.openxmlformats.org/presentationml/2006/ole">
            <mc:AlternateContent xmlns:mc="http://schemas.openxmlformats.org/markup-compatibility/2006">
              <mc:Choice xmlns:v="urn:schemas-microsoft-com:vml" Requires="v">
                <p:oleObj spid="_x0000_s28220" name="Mathcad" r:id="rId5" imgW="3381480" imgH="3171960" progId="Mathcad">
                  <p:embed/>
                </p:oleObj>
              </mc:Choice>
              <mc:Fallback>
                <p:oleObj name="Mathcad" r:id="rId5" imgW="3381480" imgH="3171960" progId="Mathca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641" y="2388017"/>
                        <a:ext cx="4530868" cy="42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bwMode="auto">
          <a:xfrm>
            <a:off x="5902036" y="1366982"/>
            <a:ext cx="3241964" cy="52322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3" name="Object 76"/>
          <p:cNvGraphicFramePr>
            <a:graphicFrameLocks noChangeAspect="1"/>
          </p:cNvGraphicFramePr>
          <p:nvPr/>
        </p:nvGraphicFramePr>
        <p:xfrm>
          <a:off x="5560291" y="0"/>
          <a:ext cx="3583709" cy="2364002"/>
        </p:xfrm>
        <a:graphic>
          <a:graphicData uri="http://schemas.openxmlformats.org/presentationml/2006/ole">
            <mc:AlternateContent xmlns:mc="http://schemas.openxmlformats.org/markup-compatibility/2006">
              <mc:Choice xmlns:v="urn:schemas-microsoft-com:vml" Requires="v">
                <p:oleObj spid="_x0000_s28221" name="Mathcad" r:id="rId7" imgW="4143240" imgH="2743200" progId="Mathcad">
                  <p:embed/>
                </p:oleObj>
              </mc:Choice>
              <mc:Fallback>
                <p:oleObj name="Mathcad" r:id="rId7" imgW="4143240" imgH="2743200" progId="Mathca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0291" y="0"/>
                        <a:ext cx="3583709" cy="2364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24" name="Text Box 76"/>
          <p:cNvSpPr txBox="1">
            <a:spLocks noChangeArrowheads="1"/>
          </p:cNvSpPr>
          <p:nvPr/>
        </p:nvSpPr>
        <p:spPr bwMode="auto">
          <a:xfrm rot="2754773">
            <a:off x="5572517" y="3838305"/>
            <a:ext cx="3103735" cy="400110"/>
          </a:xfrm>
          <a:prstGeom prst="rect">
            <a:avLst/>
          </a:prstGeom>
          <a:solidFill>
            <a:schemeClr val="bg1"/>
          </a:solidFill>
          <a:ln w="12700">
            <a:noFill/>
            <a:miter lim="800000"/>
            <a:headEnd type="none" w="lg" len="med"/>
            <a:tailEnd type="none" w="lg" len="med"/>
          </a:ln>
          <a:effectLst/>
        </p:spPr>
        <p:txBody>
          <a:bodyPr wrap="none">
            <a:spAutoFit/>
          </a:bodyPr>
          <a:lstStyle/>
          <a:p>
            <a:r>
              <a:rPr lang="en-US" sz="2000" dirty="0"/>
              <a:t>droplets form to right of line</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34D4FDFD-83D7-4276-8A47-AE9016E3547B}"/>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4134" y="2239085"/>
            <a:ext cx="1714286" cy="568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691" name="Rectangle 107"/>
          <p:cNvSpPr>
            <a:spLocks noGrp="1" noChangeArrowheads="1"/>
          </p:cNvSpPr>
          <p:nvPr>
            <p:ph type="title"/>
          </p:nvPr>
        </p:nvSpPr>
        <p:spPr/>
        <p:txBody>
          <a:bodyPr/>
          <a:lstStyle/>
          <a:p>
            <a:r>
              <a:rPr lang="en-US"/>
              <a:t>Kinematic Viscosity of Water</a:t>
            </a:r>
          </a:p>
        </p:txBody>
      </p:sp>
      <p:grpSp>
        <p:nvGrpSpPr>
          <p:cNvPr id="323588" name="Group 4"/>
          <p:cNvGrpSpPr>
            <a:grpSpLocks/>
          </p:cNvGrpSpPr>
          <p:nvPr/>
        </p:nvGrpSpPr>
        <p:grpSpPr bwMode="auto">
          <a:xfrm>
            <a:off x="747713" y="1990725"/>
            <a:ext cx="7459662" cy="4249738"/>
            <a:chOff x="471" y="1254"/>
            <a:chExt cx="4699" cy="2677"/>
          </a:xfrm>
        </p:grpSpPr>
        <p:sp>
          <p:nvSpPr>
            <p:cNvPr id="323589"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323590"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323591"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323592"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323593"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323594"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323595"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323596"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323597"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323598"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323599"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323600"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323601"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323602"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323603"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323604"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323605"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323606"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323607"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323608"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323609"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323610"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323611"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323612"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323613"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323614"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323615"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323616"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323617"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323618"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323619"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323620"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323621"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323622"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323623"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323624"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323625"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323626"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323627"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323628"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323629"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323630"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323631"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323632"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323633"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323634"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323635"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323636"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323637"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323638"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323639"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323640"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323641"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323642"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323643"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323644"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323645"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323646"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323647"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323648"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323649"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323650"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323651"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323652"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323653"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323654"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323655" name="Group 71"/>
            <p:cNvGrpSpPr>
              <a:grpSpLocks/>
            </p:cNvGrpSpPr>
            <p:nvPr/>
          </p:nvGrpSpPr>
          <p:grpSpPr bwMode="auto">
            <a:xfrm>
              <a:off x="1652" y="1605"/>
              <a:ext cx="3371" cy="1313"/>
              <a:chOff x="1652" y="1605"/>
              <a:chExt cx="3371" cy="1313"/>
            </a:xfrm>
          </p:grpSpPr>
          <p:sp>
            <p:nvSpPr>
              <p:cNvPr id="323656" name="Freeform 72"/>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323657" name="Freeform 73"/>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323658" name="Freeform 74"/>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323659" name="Freeform 75"/>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323660" name="Freeform 76"/>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323661" name="Line 77"/>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323662" name="Line 78"/>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323663" name="Line 79"/>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323664" name="Line 80"/>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323665" name="Freeform 81"/>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323666" name="Line 82"/>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323667" name="Line 83"/>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323668" name="Line 84"/>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323669" name="Line 85"/>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323670" name="Line 86"/>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323671" name="Line 87"/>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323672" name="Line 88"/>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323673" name="Line 89"/>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323674" name="Line 90"/>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323675" name="Line 91"/>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323676" name="Rectangle 92"/>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323677" name="Rectangle 93"/>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323678" name="Rectangle 94"/>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323679" name="Rectangle 95"/>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323680" name="Rectangle 96"/>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323681" name="Rectangle 97"/>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323682" name="Rectangle 98"/>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323683" name="Rectangle 99"/>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323684" name="Rectangle 100"/>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323685" name="Rectangle 101"/>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323686" name="Rectangle 102"/>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323687" name="Rectangle 103"/>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323688" name="Rectangle 104"/>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323689" name="Rectangle 105"/>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323690" name="Rectangle 106"/>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06" name="TextBox 105"/>
          <p:cNvSpPr txBox="1"/>
          <p:nvPr/>
        </p:nvSpPr>
        <p:spPr>
          <a:xfrm>
            <a:off x="0" y="6443964"/>
            <a:ext cx="9144000" cy="400110"/>
          </a:xfrm>
          <a:prstGeom prst="rect">
            <a:avLst/>
          </a:prstGeom>
          <a:noFill/>
        </p:spPr>
        <p:txBody>
          <a:bodyPr wrap="square" rtlCol="0">
            <a:spAutoFit/>
          </a:bodyPr>
          <a:lstStyle/>
          <a:p>
            <a:r>
              <a:rPr lang="en-US" sz="2000" dirty="0"/>
              <a:t>This is another good reason to have a building around AguaClara facilities!</a:t>
            </a:r>
          </a:p>
        </p:txBody>
      </p:sp>
      <p:sp>
        <p:nvSpPr>
          <p:cNvPr id="107" name="Oval 10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Kinematic Viscosity of Coagulants</a:t>
            </a:r>
          </a:p>
        </p:txBody>
      </p:sp>
      <p:pic>
        <p:nvPicPr>
          <p:cNvPr id="642052" name="Picture 4"/>
          <p:cNvPicPr>
            <a:picLocks noChangeAspect="1" noChangeArrowheads="1"/>
          </p:cNvPicPr>
          <p:nvPr/>
        </p:nvPicPr>
        <p:blipFill>
          <a:blip r:embed="rId5" cstate="print"/>
          <a:srcRect/>
          <a:stretch>
            <a:fillRect/>
          </a:stretch>
        </p:blipFill>
        <p:spPr bwMode="auto">
          <a:xfrm>
            <a:off x="1054312" y="1377096"/>
            <a:ext cx="7063700" cy="4595812"/>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4F1BB2-4E5E-4C73-B154-A9931F2777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4628" y="6070332"/>
            <a:ext cx="4205348" cy="711199"/>
          </a:xfrm>
          <a:prstGeom prst="rect">
            <a:avLst/>
          </a:prstGeom>
        </p:spPr>
      </p:pic>
      <p:pic>
        <p:nvPicPr>
          <p:cNvPr id="12" name="Picture 11">
            <a:extLst>
              <a:ext uri="{FF2B5EF4-FFF2-40B4-BE49-F238E27FC236}">
                <a16:creationId xmlns:a16="http://schemas.microsoft.com/office/drawing/2014/main" id="{3E03B935-D5D1-4E6E-A14A-49946A2FAEE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7221" y="6040815"/>
            <a:ext cx="4260058" cy="711199"/>
          </a:xfrm>
          <a:prstGeom prst="rect">
            <a:avLst/>
          </a:prstGeom>
        </p:spPr>
      </p:pic>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628775" y="4995863"/>
            <a:ext cx="1236663" cy="213042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43" name="Rectangle 3"/>
          <p:cNvSpPr>
            <a:spLocks noChangeArrowheads="1"/>
          </p:cNvSpPr>
          <p:nvPr/>
        </p:nvSpPr>
        <p:spPr bwMode="auto">
          <a:xfrm>
            <a:off x="4241800" y="133350"/>
            <a:ext cx="973138" cy="1404938"/>
          </a:xfrm>
          <a:prstGeom prst="rect">
            <a:avLst/>
          </a:prstGeom>
          <a:solidFill>
            <a:srgbClr val="FFFFFF"/>
          </a:solidFill>
          <a:ln w="9525">
            <a:solidFill>
              <a:srgbClr val="000000"/>
            </a:solidFill>
            <a:miter lim="800000"/>
            <a:headEnd/>
            <a:tailEnd/>
          </a:ln>
        </p:spPr>
        <p:txBody>
          <a:bodyPr/>
          <a:lstStyle/>
          <a:p>
            <a:endParaRPr lang="en-US"/>
          </a:p>
        </p:txBody>
      </p:sp>
      <p:sp>
        <p:nvSpPr>
          <p:cNvPr id="138244" name="Freeform 4"/>
          <p:cNvSpPr>
            <a:spLocks/>
          </p:cNvSpPr>
          <p:nvPr/>
        </p:nvSpPr>
        <p:spPr bwMode="auto">
          <a:xfrm>
            <a:off x="2146300" y="1527175"/>
            <a:ext cx="2606675" cy="542925"/>
          </a:xfrm>
          <a:custGeom>
            <a:avLst/>
            <a:gdLst/>
            <a:ahLst/>
            <a:cxnLst>
              <a:cxn ang="0">
                <a:pos x="1584" y="0"/>
              </a:cxn>
              <a:cxn ang="0">
                <a:pos x="1416" y="330"/>
              </a:cxn>
              <a:cxn ang="0">
                <a:pos x="231" y="71"/>
              </a:cxn>
              <a:cxn ang="0">
                <a:pos x="29" y="261"/>
              </a:cxn>
            </a:cxnLst>
            <a:rect l="0" t="0" r="r" b="b"/>
            <a:pathLst>
              <a:path w="1642" h="342">
                <a:moveTo>
                  <a:pt x="1584" y="0"/>
                </a:moveTo>
                <a:cubicBezTo>
                  <a:pt x="1556" y="55"/>
                  <a:pt x="1642" y="318"/>
                  <a:pt x="1416" y="330"/>
                </a:cubicBezTo>
                <a:cubicBezTo>
                  <a:pt x="1190" y="342"/>
                  <a:pt x="462" y="82"/>
                  <a:pt x="231" y="71"/>
                </a:cubicBezTo>
                <a:cubicBezTo>
                  <a:pt x="0" y="60"/>
                  <a:pt x="71" y="221"/>
                  <a:pt x="29" y="261"/>
                </a:cubicBezTo>
              </a:path>
            </a:pathLst>
          </a:custGeom>
          <a:noFill/>
          <a:ln w="25400">
            <a:solidFill>
              <a:srgbClr val="3366FF"/>
            </a:solidFill>
            <a:round/>
            <a:headEnd/>
            <a:tailEnd/>
          </a:ln>
        </p:spPr>
        <p:txBody>
          <a:bodyPr/>
          <a:lstStyle/>
          <a:p>
            <a:endParaRPr lang="en-US"/>
          </a:p>
        </p:txBody>
      </p:sp>
      <p:sp>
        <p:nvSpPr>
          <p:cNvPr id="138245" name="Rectangle 5"/>
          <p:cNvSpPr>
            <a:spLocks noChangeArrowheads="1"/>
          </p:cNvSpPr>
          <p:nvPr/>
        </p:nvSpPr>
        <p:spPr bwMode="auto">
          <a:xfrm>
            <a:off x="4227513" y="4608513"/>
            <a:ext cx="268287" cy="1531937"/>
          </a:xfrm>
          <a:prstGeom prst="rect">
            <a:avLst/>
          </a:prstGeom>
          <a:solidFill>
            <a:srgbClr val="FFCC99"/>
          </a:solidFill>
          <a:ln w="9525">
            <a:solidFill>
              <a:srgbClr val="000000"/>
            </a:solidFill>
            <a:miter lim="800000"/>
            <a:headEnd/>
            <a:tailEnd/>
          </a:ln>
        </p:spPr>
        <p:txBody>
          <a:bodyPr vert="eaVert" anchor="ctr" anchorCtr="1"/>
          <a:lstStyle/>
          <a:p>
            <a:pPr algn="ctr" eaLnBrk="1" hangingPunct="1"/>
            <a:r>
              <a:rPr lang="en-US" sz="1600">
                <a:latin typeface="Arial" charset="0"/>
              </a:rPr>
              <a:t>Sand column</a:t>
            </a:r>
          </a:p>
        </p:txBody>
      </p:sp>
      <p:sp>
        <p:nvSpPr>
          <p:cNvPr id="138246" name="Oval 6"/>
          <p:cNvSpPr>
            <a:spLocks noChangeArrowheads="1"/>
          </p:cNvSpPr>
          <p:nvPr/>
        </p:nvSpPr>
        <p:spPr bwMode="auto">
          <a:xfrm>
            <a:off x="5546725" y="4035425"/>
            <a:ext cx="122238" cy="117475"/>
          </a:xfrm>
          <a:prstGeom prst="ellipse">
            <a:avLst/>
          </a:prstGeom>
          <a:solidFill>
            <a:srgbClr val="3366FF"/>
          </a:solidFill>
          <a:ln w="9525">
            <a:solidFill>
              <a:srgbClr val="000000"/>
            </a:solidFill>
            <a:round/>
            <a:headEnd/>
            <a:tailEnd/>
          </a:ln>
        </p:spPr>
        <p:txBody>
          <a:bodyPr/>
          <a:lstStyle/>
          <a:p>
            <a:endParaRPr lang="en-US"/>
          </a:p>
        </p:txBody>
      </p:sp>
      <p:sp>
        <p:nvSpPr>
          <p:cNvPr id="138247" name="Rectangle 7"/>
          <p:cNvSpPr>
            <a:spLocks noChangeArrowheads="1"/>
          </p:cNvSpPr>
          <p:nvPr/>
        </p:nvSpPr>
        <p:spPr bwMode="auto">
          <a:xfrm>
            <a:off x="4241800" y="485775"/>
            <a:ext cx="973138" cy="1054100"/>
          </a:xfrm>
          <a:prstGeom prst="rect">
            <a:avLst/>
          </a:prstGeom>
          <a:solidFill>
            <a:srgbClr val="3366FF"/>
          </a:solidFill>
          <a:ln w="9525" algn="ctr">
            <a:solidFill>
              <a:srgbClr val="000000"/>
            </a:solidFill>
            <a:miter lim="800000"/>
            <a:headEnd/>
            <a:tailEnd/>
          </a:ln>
          <a:effectLst/>
        </p:spPr>
        <p:txBody>
          <a:bodyPr/>
          <a:lstStyle/>
          <a:p>
            <a:endParaRPr lang="en-US"/>
          </a:p>
        </p:txBody>
      </p:sp>
      <p:sp>
        <p:nvSpPr>
          <p:cNvPr id="138248" name="Oval 8"/>
          <p:cNvSpPr>
            <a:spLocks noChangeArrowheads="1"/>
          </p:cNvSpPr>
          <p:nvPr/>
        </p:nvSpPr>
        <p:spPr bwMode="auto">
          <a:xfrm>
            <a:off x="2165350" y="274637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138249" name="Freeform 9"/>
          <p:cNvSpPr>
            <a:spLocks/>
          </p:cNvSpPr>
          <p:nvPr/>
        </p:nvSpPr>
        <p:spPr bwMode="auto">
          <a:xfrm>
            <a:off x="4303713" y="4079875"/>
            <a:ext cx="1327150" cy="525463"/>
          </a:xfrm>
          <a:custGeom>
            <a:avLst/>
            <a:gdLst/>
            <a:ahLst/>
            <a:cxnLst>
              <a:cxn ang="0">
                <a:pos x="0" y="331"/>
              </a:cxn>
              <a:cxn ang="0">
                <a:pos x="239" y="50"/>
              </a:cxn>
              <a:cxn ang="0">
                <a:pos x="836" y="29"/>
              </a:cxn>
            </a:cxnLst>
            <a:rect l="0" t="0" r="r" b="b"/>
            <a:pathLst>
              <a:path w="836" h="331">
                <a:moveTo>
                  <a:pt x="0" y="331"/>
                </a:moveTo>
                <a:cubicBezTo>
                  <a:pt x="40" y="284"/>
                  <a:pt x="100" y="100"/>
                  <a:pt x="239" y="50"/>
                </a:cubicBezTo>
                <a:cubicBezTo>
                  <a:pt x="378" y="0"/>
                  <a:pt x="712" y="34"/>
                  <a:pt x="836" y="29"/>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50" name="Group 10"/>
          <p:cNvGrpSpPr>
            <a:grpSpLocks/>
          </p:cNvGrpSpPr>
          <p:nvPr/>
        </p:nvGrpSpPr>
        <p:grpSpPr bwMode="auto">
          <a:xfrm>
            <a:off x="1625600" y="4068763"/>
            <a:ext cx="1247775" cy="3049587"/>
            <a:chOff x="1033" y="2583"/>
            <a:chExt cx="786" cy="1921"/>
          </a:xfrm>
        </p:grpSpPr>
        <p:sp>
          <p:nvSpPr>
            <p:cNvPr id="138251" name="Rectangle 11"/>
            <p:cNvSpPr>
              <a:spLocks noChangeArrowheads="1"/>
            </p:cNvSpPr>
            <p:nvPr/>
          </p:nvSpPr>
          <p:spPr bwMode="auto">
            <a:xfrm>
              <a:off x="1033" y="3189"/>
              <a:ext cx="786" cy="1315"/>
            </a:xfrm>
            <a:prstGeom prst="rect">
              <a:avLst/>
            </a:prstGeom>
            <a:solidFill>
              <a:srgbClr val="3366FF"/>
            </a:solidFill>
            <a:ln w="12700">
              <a:noFill/>
              <a:miter lim="800000"/>
              <a:headEnd type="none" w="lg" len="med"/>
              <a:tailEnd type="none" w="lg" len="med"/>
            </a:ln>
            <a:effectLst/>
          </p:spPr>
          <p:txBody>
            <a:bodyPr anchor="ctr">
              <a:spAutoFit/>
            </a:bodyPr>
            <a:lstStyle/>
            <a:p>
              <a:endParaRPr lang="en-US"/>
            </a:p>
          </p:txBody>
        </p:sp>
        <p:sp>
          <p:nvSpPr>
            <p:cNvPr id="138252" name="Oval 12"/>
            <p:cNvSpPr>
              <a:spLocks noChangeArrowheads="1"/>
            </p:cNvSpPr>
            <p:nvPr/>
          </p:nvSpPr>
          <p:spPr bwMode="auto">
            <a:xfrm>
              <a:off x="1064" y="2583"/>
              <a:ext cx="691" cy="745"/>
            </a:xfrm>
            <a:prstGeom prst="ellipse">
              <a:avLst/>
            </a:prstGeom>
            <a:solidFill>
              <a:srgbClr val="FFCC99"/>
            </a:solidFill>
            <a:ln w="12700">
              <a:solidFill>
                <a:schemeClr val="tx1"/>
              </a:solidFill>
              <a:round/>
              <a:headEnd type="none" w="lg" len="med"/>
              <a:tailEnd type="none" w="lg" len="med"/>
            </a:ln>
            <a:effectLst/>
          </p:spPr>
          <p:txBody>
            <a:bodyPr wrap="none" anchor="ctr"/>
            <a:lstStyle/>
            <a:p>
              <a:pPr algn="ctr"/>
              <a:r>
                <a:rPr lang="en-US"/>
                <a:t>HJR</a:t>
              </a:r>
            </a:p>
          </p:txBody>
        </p:sp>
      </p:grpSp>
      <p:sp>
        <p:nvSpPr>
          <p:cNvPr id="138254" name="Freeform 14"/>
          <p:cNvSpPr>
            <a:spLocks/>
          </p:cNvSpPr>
          <p:nvPr/>
        </p:nvSpPr>
        <p:spPr bwMode="auto">
          <a:xfrm>
            <a:off x="1624013" y="298291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38279" name="Rectangle 39"/>
          <p:cNvSpPr>
            <a:spLocks noChangeArrowheads="1"/>
          </p:cNvSpPr>
          <p:nvPr/>
        </p:nvSpPr>
        <p:spPr bwMode="auto">
          <a:xfrm>
            <a:off x="1544638" y="5319713"/>
            <a:ext cx="1392237" cy="1828800"/>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38259" name="Freeform 19"/>
          <p:cNvSpPr>
            <a:spLocks/>
          </p:cNvSpPr>
          <p:nvPr/>
        </p:nvSpPr>
        <p:spPr bwMode="auto">
          <a:xfrm>
            <a:off x="2208213" y="5319713"/>
            <a:ext cx="2084387" cy="1304925"/>
          </a:xfrm>
          <a:custGeom>
            <a:avLst/>
            <a:gdLst/>
            <a:ahLst/>
            <a:cxnLst>
              <a:cxn ang="0">
                <a:pos x="0" y="0"/>
              </a:cxn>
              <a:cxn ang="0">
                <a:pos x="983" y="737"/>
              </a:cxn>
              <a:cxn ang="0">
                <a:pos x="1313" y="512"/>
              </a:cxn>
            </a:cxnLst>
            <a:rect l="0" t="0" r="r" b="b"/>
            <a:pathLst>
              <a:path w="1313" h="822">
                <a:moveTo>
                  <a:pt x="0" y="0"/>
                </a:moveTo>
                <a:cubicBezTo>
                  <a:pt x="382" y="326"/>
                  <a:pt x="764" y="652"/>
                  <a:pt x="983" y="737"/>
                </a:cubicBezTo>
                <a:cubicBezTo>
                  <a:pt x="1202" y="822"/>
                  <a:pt x="1257" y="667"/>
                  <a:pt x="1313" y="512"/>
                </a:cubicBezTo>
              </a:path>
            </a:pathLst>
          </a:custGeom>
          <a:noFill/>
          <a:ln w="25400" cap="flat" cmpd="sng">
            <a:solidFill>
              <a:srgbClr val="3366FF"/>
            </a:solidFill>
            <a:prstDash val="solid"/>
            <a:round/>
            <a:headEnd type="none" w="lg" len="med"/>
            <a:tailEnd type="none" w="lg" len="med"/>
          </a:ln>
          <a:effectLst/>
        </p:spPr>
        <p:txBody>
          <a:bodyPr wrap="none" anchor="ctr">
            <a:spAutoFit/>
          </a:bodyPr>
          <a:lstStyle/>
          <a:p>
            <a:endParaRPr lang="en-US"/>
          </a:p>
        </p:txBody>
      </p:sp>
      <p:grpSp>
        <p:nvGrpSpPr>
          <p:cNvPr id="138260" name="Group 20"/>
          <p:cNvGrpSpPr>
            <a:grpSpLocks/>
          </p:cNvGrpSpPr>
          <p:nvPr/>
        </p:nvGrpSpPr>
        <p:grpSpPr bwMode="auto">
          <a:xfrm>
            <a:off x="1962150" y="3251200"/>
            <a:ext cx="487363" cy="649288"/>
            <a:chOff x="1236" y="2048"/>
            <a:chExt cx="307" cy="409"/>
          </a:xfrm>
        </p:grpSpPr>
        <p:sp>
          <p:nvSpPr>
            <p:cNvPr id="138261" name="Oval 21"/>
            <p:cNvSpPr>
              <a:spLocks noChangeArrowheads="1"/>
            </p:cNvSpPr>
            <p:nvPr/>
          </p:nvSpPr>
          <p:spPr bwMode="auto">
            <a:xfrm>
              <a:off x="1356" y="2048"/>
              <a:ext cx="77" cy="74"/>
            </a:xfrm>
            <a:prstGeom prst="ellipse">
              <a:avLst/>
            </a:prstGeom>
            <a:solidFill>
              <a:srgbClr val="3366FF"/>
            </a:solidFill>
            <a:ln w="9525">
              <a:noFill/>
              <a:round/>
              <a:headEnd/>
              <a:tailEnd/>
            </a:ln>
          </p:spPr>
          <p:txBody>
            <a:bodyPr/>
            <a:lstStyle/>
            <a:p>
              <a:endParaRPr lang="en-US"/>
            </a:p>
          </p:txBody>
        </p:sp>
        <p:sp>
          <p:nvSpPr>
            <p:cNvPr id="138262" name="Oval 22"/>
            <p:cNvSpPr>
              <a:spLocks noChangeArrowheads="1"/>
            </p:cNvSpPr>
            <p:nvPr/>
          </p:nvSpPr>
          <p:spPr bwMode="auto">
            <a:xfrm>
              <a:off x="1387" y="2233"/>
              <a:ext cx="77" cy="74"/>
            </a:xfrm>
            <a:prstGeom prst="ellipse">
              <a:avLst/>
            </a:prstGeom>
            <a:solidFill>
              <a:srgbClr val="3366FF"/>
            </a:solidFill>
            <a:ln w="9525">
              <a:noFill/>
              <a:round/>
              <a:headEnd/>
              <a:tailEnd/>
            </a:ln>
          </p:spPr>
          <p:txBody>
            <a:bodyPr/>
            <a:lstStyle/>
            <a:p>
              <a:endParaRPr lang="en-US"/>
            </a:p>
          </p:txBody>
        </p:sp>
        <p:sp>
          <p:nvSpPr>
            <p:cNvPr id="138263" name="Oval 23"/>
            <p:cNvSpPr>
              <a:spLocks noChangeArrowheads="1"/>
            </p:cNvSpPr>
            <p:nvPr/>
          </p:nvSpPr>
          <p:spPr bwMode="auto">
            <a:xfrm>
              <a:off x="1236" y="2259"/>
              <a:ext cx="77" cy="74"/>
            </a:xfrm>
            <a:prstGeom prst="ellipse">
              <a:avLst/>
            </a:prstGeom>
            <a:solidFill>
              <a:srgbClr val="3366FF"/>
            </a:solidFill>
            <a:ln w="9525">
              <a:noFill/>
              <a:round/>
              <a:headEnd/>
              <a:tailEnd/>
            </a:ln>
          </p:spPr>
          <p:txBody>
            <a:bodyPr/>
            <a:lstStyle/>
            <a:p>
              <a:endParaRPr lang="en-US"/>
            </a:p>
          </p:txBody>
        </p:sp>
        <p:sp>
          <p:nvSpPr>
            <p:cNvPr id="138264" name="Oval 24"/>
            <p:cNvSpPr>
              <a:spLocks noChangeArrowheads="1"/>
            </p:cNvSpPr>
            <p:nvPr/>
          </p:nvSpPr>
          <p:spPr bwMode="auto">
            <a:xfrm>
              <a:off x="1466" y="2383"/>
              <a:ext cx="77" cy="74"/>
            </a:xfrm>
            <a:prstGeom prst="ellipse">
              <a:avLst/>
            </a:prstGeom>
            <a:solidFill>
              <a:srgbClr val="3366FF"/>
            </a:solidFill>
            <a:ln w="9525">
              <a:noFill/>
              <a:round/>
              <a:headEnd/>
              <a:tailEnd/>
            </a:ln>
          </p:spPr>
          <p:txBody>
            <a:bodyPr/>
            <a:lstStyle/>
            <a:p>
              <a:endParaRPr lang="en-US"/>
            </a:p>
          </p:txBody>
        </p:sp>
      </p:grpSp>
      <p:sp>
        <p:nvSpPr>
          <p:cNvPr id="138265" name="Oval 25"/>
          <p:cNvSpPr>
            <a:spLocks noChangeArrowheads="1"/>
          </p:cNvSpPr>
          <p:nvPr/>
        </p:nvSpPr>
        <p:spPr bwMode="auto">
          <a:xfrm>
            <a:off x="2136775" y="3357563"/>
            <a:ext cx="122238" cy="117475"/>
          </a:xfrm>
          <a:prstGeom prst="ellipse">
            <a:avLst/>
          </a:prstGeom>
          <a:solidFill>
            <a:srgbClr val="3366FF"/>
          </a:solidFill>
          <a:ln w="9525">
            <a:noFill/>
            <a:round/>
            <a:headEnd/>
            <a:tailEnd/>
          </a:ln>
        </p:spPr>
        <p:txBody>
          <a:bodyPr/>
          <a:lstStyle/>
          <a:p>
            <a:endParaRPr lang="en-US"/>
          </a:p>
        </p:txBody>
      </p:sp>
      <p:sp>
        <p:nvSpPr>
          <p:cNvPr id="138266" name="Rectangle 26"/>
          <p:cNvSpPr>
            <a:spLocks noChangeArrowheads="1"/>
          </p:cNvSpPr>
          <p:nvPr/>
        </p:nvSpPr>
        <p:spPr bwMode="auto">
          <a:xfrm>
            <a:off x="2149475" y="1949450"/>
            <a:ext cx="139700" cy="1395413"/>
          </a:xfrm>
          <a:prstGeom prst="rect">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
        <p:nvSpPr>
          <p:cNvPr id="138267" name="Text Box 27"/>
          <p:cNvSpPr txBox="1">
            <a:spLocks noChangeArrowheads="1"/>
          </p:cNvSpPr>
          <p:nvPr/>
        </p:nvSpPr>
        <p:spPr bwMode="auto">
          <a:xfrm>
            <a:off x="5257800" y="533400"/>
            <a:ext cx="2438400" cy="915988"/>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Holding container (bucket or glass column)</a:t>
            </a:r>
          </a:p>
        </p:txBody>
      </p:sp>
      <p:sp>
        <p:nvSpPr>
          <p:cNvPr id="138268" name="Text Box 28"/>
          <p:cNvSpPr txBox="1">
            <a:spLocks noChangeArrowheads="1"/>
          </p:cNvSpPr>
          <p:nvPr/>
        </p:nvSpPr>
        <p:spPr bwMode="auto">
          <a:xfrm>
            <a:off x="2895600" y="3276600"/>
            <a:ext cx="1905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Pong pipe</a:t>
            </a:r>
          </a:p>
        </p:txBody>
      </p:sp>
      <p:sp>
        <p:nvSpPr>
          <p:cNvPr id="138269" name="Text Box 29"/>
          <p:cNvSpPr txBox="1">
            <a:spLocks noChangeArrowheads="1"/>
          </p:cNvSpPr>
          <p:nvPr/>
        </p:nvSpPr>
        <p:spPr bwMode="auto">
          <a:xfrm>
            <a:off x="685800" y="2057400"/>
            <a:ext cx="14478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Sealing pipe</a:t>
            </a:r>
          </a:p>
        </p:txBody>
      </p:sp>
      <p:grpSp>
        <p:nvGrpSpPr>
          <p:cNvPr id="138270" name="Group 30"/>
          <p:cNvGrpSpPr>
            <a:grpSpLocks/>
          </p:cNvGrpSpPr>
          <p:nvPr/>
        </p:nvGrpSpPr>
        <p:grpSpPr bwMode="auto">
          <a:xfrm>
            <a:off x="2895600" y="3581400"/>
            <a:ext cx="6019800" cy="533400"/>
            <a:chOff x="1824" y="2256"/>
            <a:chExt cx="3792" cy="336"/>
          </a:xfrm>
        </p:grpSpPr>
        <p:sp>
          <p:nvSpPr>
            <p:cNvPr id="138271" name="Line 31"/>
            <p:cNvSpPr>
              <a:spLocks noChangeShapeType="1"/>
            </p:cNvSpPr>
            <p:nvPr/>
          </p:nvSpPr>
          <p:spPr bwMode="auto">
            <a:xfrm flipH="1" flipV="1">
              <a:off x="1824" y="2592"/>
              <a:ext cx="1872" cy="0"/>
            </a:xfrm>
            <a:prstGeom prst="line">
              <a:avLst/>
            </a:prstGeom>
            <a:noFill/>
            <a:ln w="12700">
              <a:solidFill>
                <a:schemeClr val="tx1"/>
              </a:solidFill>
              <a:prstDash val="dash"/>
              <a:round/>
              <a:headEnd type="none" w="lg" len="med"/>
              <a:tailEnd type="none" w="lg" len="med"/>
            </a:ln>
            <a:effectLst/>
          </p:spPr>
          <p:txBody>
            <a:bodyPr anchor="ctr">
              <a:spAutoFit/>
            </a:bodyPr>
            <a:lstStyle/>
            <a:p>
              <a:endParaRPr lang="en-US"/>
            </a:p>
          </p:txBody>
        </p:sp>
        <p:sp>
          <p:nvSpPr>
            <p:cNvPr id="138272" name="Line 32"/>
            <p:cNvSpPr>
              <a:spLocks noChangeShapeType="1"/>
            </p:cNvSpPr>
            <p:nvPr/>
          </p:nvSpPr>
          <p:spPr bwMode="auto">
            <a:xfrm>
              <a:off x="1824" y="2256"/>
              <a:ext cx="1872" cy="0"/>
            </a:xfrm>
            <a:prstGeom prst="line">
              <a:avLst/>
            </a:prstGeom>
            <a:noFill/>
            <a:ln w="9525">
              <a:solidFill>
                <a:schemeClr val="tx1"/>
              </a:solidFill>
              <a:prstDash val="dash"/>
              <a:round/>
              <a:headEnd/>
              <a:tailEnd/>
            </a:ln>
            <a:effectLst/>
          </p:spPr>
          <p:txBody>
            <a:bodyPr/>
            <a:lstStyle/>
            <a:p>
              <a:endParaRPr lang="en-US"/>
            </a:p>
          </p:txBody>
        </p:sp>
        <p:sp>
          <p:nvSpPr>
            <p:cNvPr id="138273" name="Line 33"/>
            <p:cNvSpPr>
              <a:spLocks noChangeShapeType="1"/>
            </p:cNvSpPr>
            <p:nvPr/>
          </p:nvSpPr>
          <p:spPr bwMode="auto">
            <a:xfrm>
              <a:off x="3648" y="2256"/>
              <a:ext cx="0" cy="33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8274" name="Text Box 34"/>
            <p:cNvSpPr txBox="1">
              <a:spLocks noChangeArrowheads="1"/>
            </p:cNvSpPr>
            <p:nvPr/>
          </p:nvSpPr>
          <p:spPr bwMode="auto">
            <a:xfrm>
              <a:off x="3696" y="2352"/>
              <a:ext cx="1920" cy="192"/>
            </a:xfrm>
            <a:prstGeom prst="rect">
              <a:avLst/>
            </a:prstGeom>
            <a:noFill/>
            <a:ln w="9525">
              <a:noFill/>
              <a:miter lim="800000"/>
              <a:headEnd/>
              <a:tailEnd/>
            </a:ln>
            <a:effectLst/>
          </p:spPr>
          <p:txBody>
            <a:bodyPr>
              <a:spAutoFit/>
            </a:bodyPr>
            <a:lstStyle/>
            <a:p>
              <a:pPr eaLnBrk="1" hangingPunct="1">
                <a:spcBef>
                  <a:spcPct val="50000"/>
                </a:spcBef>
              </a:pPr>
              <a:r>
                <a:rPr lang="en-US" sz="1400" dirty="0">
                  <a:latin typeface="Arial" charset="0"/>
                </a:rPr>
                <a:t>Driving head for sand column</a:t>
              </a:r>
            </a:p>
          </p:txBody>
        </p:sp>
      </p:grpSp>
      <p:grpSp>
        <p:nvGrpSpPr>
          <p:cNvPr id="138275" name="Group 35"/>
          <p:cNvGrpSpPr>
            <a:grpSpLocks/>
          </p:cNvGrpSpPr>
          <p:nvPr/>
        </p:nvGrpSpPr>
        <p:grpSpPr bwMode="auto">
          <a:xfrm>
            <a:off x="4648200" y="5181600"/>
            <a:ext cx="3886200" cy="366713"/>
            <a:chOff x="2928" y="3264"/>
            <a:chExt cx="2448" cy="231"/>
          </a:xfrm>
        </p:grpSpPr>
        <p:sp>
          <p:nvSpPr>
            <p:cNvPr id="138276" name="Line 36"/>
            <p:cNvSpPr>
              <a:spLocks noChangeShapeType="1"/>
            </p:cNvSpPr>
            <p:nvPr/>
          </p:nvSpPr>
          <p:spPr bwMode="auto">
            <a:xfrm flipH="1">
              <a:off x="2928" y="3360"/>
              <a:ext cx="384" cy="0"/>
            </a:xfrm>
            <a:prstGeom prst="line">
              <a:avLst/>
            </a:prstGeom>
            <a:noFill/>
            <a:ln w="9525">
              <a:solidFill>
                <a:schemeClr val="tx1"/>
              </a:solidFill>
              <a:round/>
              <a:headEnd/>
              <a:tailEnd type="triangle" w="med" len="med"/>
            </a:ln>
            <a:effectLst/>
          </p:spPr>
          <p:txBody>
            <a:bodyPr/>
            <a:lstStyle/>
            <a:p>
              <a:endParaRPr lang="en-US"/>
            </a:p>
          </p:txBody>
        </p:sp>
        <p:sp>
          <p:nvSpPr>
            <p:cNvPr id="138277" name="Text Box 37"/>
            <p:cNvSpPr txBox="1">
              <a:spLocks noChangeArrowheads="1"/>
            </p:cNvSpPr>
            <p:nvPr/>
          </p:nvSpPr>
          <p:spPr bwMode="auto">
            <a:xfrm>
              <a:off x="3312" y="3264"/>
              <a:ext cx="2064" cy="231"/>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Upflow prevents trapped air</a:t>
              </a:r>
            </a:p>
          </p:txBody>
        </p:sp>
      </p:grpSp>
      <p:sp>
        <p:nvSpPr>
          <p:cNvPr id="138278" name="Text Box 38"/>
          <p:cNvSpPr txBox="1">
            <a:spLocks noChangeArrowheads="1"/>
          </p:cNvSpPr>
          <p:nvPr/>
        </p:nvSpPr>
        <p:spPr bwMode="auto">
          <a:xfrm>
            <a:off x="6096000" y="5638800"/>
            <a:ext cx="3048000" cy="366713"/>
          </a:xfrm>
          <a:prstGeom prst="rect">
            <a:avLst/>
          </a:prstGeom>
          <a:noFill/>
          <a:ln w="9525">
            <a:noFill/>
            <a:miter lim="800000"/>
            <a:headEnd/>
            <a:tailEnd/>
          </a:ln>
          <a:effectLst/>
        </p:spPr>
        <p:txBody>
          <a:bodyPr>
            <a:spAutoFit/>
          </a:bodyPr>
          <a:lstStyle/>
          <a:p>
            <a:pPr eaLnBrk="1" hangingPunct="1">
              <a:spcBef>
                <a:spcPct val="50000"/>
              </a:spcBef>
            </a:pPr>
            <a:r>
              <a:rPr lang="en-US" sz="1800">
                <a:latin typeface="Arial" charset="0"/>
              </a:rPr>
              <a:t>(keyword: “prevent”)!</a:t>
            </a:r>
          </a:p>
        </p:txBody>
      </p:sp>
      <p:sp>
        <p:nvSpPr>
          <p:cNvPr id="138280" name="Text Box 40"/>
          <p:cNvSpPr txBox="1">
            <a:spLocks noChangeArrowheads="1"/>
          </p:cNvSpPr>
          <p:nvPr/>
        </p:nvSpPr>
        <p:spPr bwMode="auto">
          <a:xfrm>
            <a:off x="2509838" y="7143750"/>
            <a:ext cx="59737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the purpose of the sand column?</a:t>
            </a:r>
          </a:p>
        </p:txBody>
      </p:sp>
      <p:sp>
        <p:nvSpPr>
          <p:cNvPr id="36" name="TextBox 35"/>
          <p:cNvSpPr txBox="1"/>
          <p:nvPr/>
        </p:nvSpPr>
        <p:spPr>
          <a:xfrm>
            <a:off x="3882623" y="6430192"/>
            <a:ext cx="5261377" cy="523220"/>
          </a:xfrm>
          <a:prstGeom prst="rect">
            <a:avLst/>
          </a:prstGeom>
          <a:noFill/>
        </p:spPr>
        <p:txBody>
          <a:bodyPr wrap="none" rtlCol="0">
            <a:spAutoFit/>
          </a:bodyPr>
          <a:lstStyle/>
          <a:p>
            <a:r>
              <a:rPr lang="en-US" dirty="0"/>
              <a:t>Porous media as resistance element</a:t>
            </a:r>
          </a:p>
        </p:txBody>
      </p:sp>
      <p:sp>
        <p:nvSpPr>
          <p:cNvPr id="38" name="Oval 3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14117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8260"/>
                                        </p:tgtEl>
                                        <p:attrNameLst>
                                          <p:attrName>style.visibility</p:attrName>
                                        </p:attrNameLst>
                                      </p:cBhvr>
                                      <p:to>
                                        <p:strVal val="visible"/>
                                      </p:to>
                                    </p:set>
                                  </p:childTnLst>
                                  <p:subTnLst>
                                    <p:animClr clrSpc="rgb" dir="cw">
                                      <p:cBhvr override="childStyle">
                                        <p:cTn dur="1" fill="hold" display="0" masterRel="nextClick" afterEffect="1"/>
                                        <p:tgtEl>
                                          <p:spTgt spid="138260"/>
                                        </p:tgtEl>
                                        <p:attrNameLst>
                                          <p:attrName>ppt_c</p:attrName>
                                        </p:attrNameLst>
                                      </p:cBhvr>
                                      <p:to>
                                        <a:srgbClr val="0066FF"/>
                                      </p:to>
                                    </p:animClr>
                                  </p:subTnLst>
                                </p:cTn>
                              </p:par>
                              <p:par>
                                <p:cTn id="7" presetID="42" presetClass="path" presetSubtype="0" repeatCount="5000" fill="hold" nodeType="withEffect">
                                  <p:stCondLst>
                                    <p:cond delay="0"/>
                                  </p:stCondLst>
                                  <p:childTnLst>
                                    <p:animMotion origin="layout" path="M 4.16667E-6 3.7037E-6 L 0.00486 0.18703 " pathEditMode="relative" rAng="0" ptsTypes="AA">
                                      <p:cBhvr>
                                        <p:cTn id="8" dur="2000" fill="hold"/>
                                        <p:tgtEl>
                                          <p:spTgt spid="138260"/>
                                        </p:tgtEl>
                                        <p:attrNameLst>
                                          <p:attrName>ppt_x</p:attrName>
                                          <p:attrName>ppt_y</p:attrName>
                                        </p:attrNameLst>
                                      </p:cBhvr>
                                      <p:rCtr x="200" y="9400"/>
                                    </p:animMotion>
                                  </p:childTnLst>
                                </p:cTn>
                              </p:par>
                              <p:par>
                                <p:cTn id="9" presetID="64" presetClass="path" presetSubtype="0" accel="50000" fill="hold" nodeType="withEffect">
                                  <p:stCondLst>
                                    <p:cond delay="1500"/>
                                  </p:stCondLst>
                                  <p:childTnLst>
                                    <p:animMotion origin="layout" path="M -4.44444E-6 4.44444E-6 L 0.00244 -0.10903 " pathEditMode="relative" rAng="0" ptsTypes="AA">
                                      <p:cBhvr>
                                        <p:cTn id="10" dur="5000" fill="hold"/>
                                        <p:tgtEl>
                                          <p:spTgt spid="138250"/>
                                        </p:tgtEl>
                                        <p:attrNameLst>
                                          <p:attrName>ppt_x</p:attrName>
                                          <p:attrName>ppt_y</p:attrName>
                                        </p:attrNameLst>
                                      </p:cBhvr>
                                      <p:rCtr x="100" y="-5500"/>
                                    </p:animMotion>
                                  </p:childTnLst>
                                </p:cTn>
                              </p:par>
                              <p:par>
                                <p:cTn id="11" presetID="64" presetClass="path" presetSubtype="0" decel="50000" fill="hold" grpId="0" nodeType="withEffect">
                                  <p:stCondLst>
                                    <p:cond delay="4600"/>
                                  </p:stCondLst>
                                  <p:childTnLst>
                                    <p:animMotion origin="layout" path="M 2.77778E-7 3.7037E-6 L 0.00122 -0.20486 " pathEditMode="relative" rAng="0" ptsTypes="AA">
                                      <p:cBhvr>
                                        <p:cTn id="12" dur="5000" fill="hold"/>
                                        <p:tgtEl>
                                          <p:spTgt spid="138242"/>
                                        </p:tgtEl>
                                        <p:attrNameLst>
                                          <p:attrName>ppt_x</p:attrName>
                                          <p:attrName>ppt_y</p:attrName>
                                        </p:attrNameLst>
                                      </p:cBhvr>
                                      <p:rCtr x="100" y="-10300"/>
                                    </p:animMotion>
                                  </p:childTnLst>
                                </p:cTn>
                              </p:par>
                              <p:par>
                                <p:cTn id="13" presetID="1" presetClass="entr" presetSubtype="0" fill="hold" grpId="0" nodeType="withEffect">
                                  <p:stCondLst>
                                    <p:cond delay="6000"/>
                                  </p:stCondLst>
                                  <p:childTnLst>
                                    <p:set>
                                      <p:cBhvr>
                                        <p:cTn id="14" dur="1" fill="hold">
                                          <p:stCondLst>
                                            <p:cond delay="0"/>
                                          </p:stCondLst>
                                        </p:cTn>
                                        <p:tgtEl>
                                          <p:spTgt spid="138265"/>
                                        </p:tgtEl>
                                        <p:attrNameLst>
                                          <p:attrName>style.visibility</p:attrName>
                                        </p:attrNameLst>
                                      </p:cBhvr>
                                      <p:to>
                                        <p:strVal val="visible"/>
                                      </p:to>
                                    </p:set>
                                  </p:childTnLst>
                                </p:cTn>
                              </p:par>
                              <p:par>
                                <p:cTn id="15" presetID="42" presetClass="path" presetSubtype="0" repeatCount="indefinite" fill="hold" grpId="1" nodeType="withEffect">
                                  <p:stCondLst>
                                    <p:cond delay="0"/>
                                  </p:stCondLst>
                                  <p:childTnLst>
                                    <p:animMotion origin="layout" path="M 2.22222E-6 1.85185E-6 L 0.00486 0.21157 " pathEditMode="relative" rAng="0" ptsTypes="AA">
                                      <p:cBhvr>
                                        <p:cTn id="16" dur="2000" fill="hold"/>
                                        <p:tgtEl>
                                          <p:spTgt spid="138265"/>
                                        </p:tgtEl>
                                        <p:attrNameLst>
                                          <p:attrName>ppt_x</p:attrName>
                                          <p:attrName>ppt_y</p:attrName>
                                        </p:attrNameLst>
                                      </p:cBhvr>
                                      <p:rCtr x="200" y="10600"/>
                                    </p:animMotion>
                                  </p:childTnLst>
                                </p:cTn>
                              </p:par>
                              <p:par>
                                <p:cTn id="17" presetID="1" presetClass="entr" presetSubtype="0" fill="hold" grpId="0" nodeType="withEffect">
                                  <p:stCondLst>
                                    <p:cond delay="7000"/>
                                  </p:stCondLst>
                                  <p:childTnLst>
                                    <p:set>
                                      <p:cBhvr>
                                        <p:cTn id="18" dur="1" fill="hold">
                                          <p:stCondLst>
                                            <p:cond delay="0"/>
                                          </p:stCondLst>
                                        </p:cTn>
                                        <p:tgtEl>
                                          <p:spTgt spid="138246"/>
                                        </p:tgtEl>
                                        <p:attrNameLst>
                                          <p:attrName>style.visibility</p:attrName>
                                        </p:attrNameLst>
                                      </p:cBhvr>
                                      <p:to>
                                        <p:strVal val="visible"/>
                                      </p:to>
                                    </p:set>
                                  </p:childTnLst>
                                </p:cTn>
                              </p:par>
                              <p:par>
                                <p:cTn id="19" presetID="42" presetClass="path" presetSubtype="0" repeatCount="indefinite" fill="hold" grpId="1" nodeType="withEffect">
                                  <p:stCondLst>
                                    <p:cond delay="7000"/>
                                  </p:stCondLst>
                                  <p:childTnLst>
                                    <p:animMotion origin="layout" path="M 0.00122 -7.40741E-7 L -4.44444E-6 0.33333 " pathEditMode="relative" rAng="0" ptsTypes="AA">
                                      <p:cBhvr>
                                        <p:cTn id="20" dur="2000" fill="hold"/>
                                        <p:tgtEl>
                                          <p:spTgt spid="138246"/>
                                        </p:tgtEl>
                                        <p:attrNameLst>
                                          <p:attrName>ppt_x</p:attrName>
                                          <p:attrName>ppt_y</p:attrName>
                                        </p:attrNameLst>
                                      </p:cBhvr>
                                      <p:rCtr x="-100" y="167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82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8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8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0.03802 0.31915 L 0.03802 -0.65217 " pathEditMode="relative" rAng="0" ptsTypes="AA">
                                      <p:cBhvr>
                                        <p:cTn id="36" dur="2000" fill="hold"/>
                                        <p:tgtEl>
                                          <p:spTgt spid="138280"/>
                                        </p:tgtEl>
                                        <p:attrNameLst>
                                          <p:attrName>ppt_x</p:attrName>
                                          <p:attrName>ppt_y</p:attrName>
                                        </p:attrNameLst>
                                      </p:cBhvr>
                                      <p:rCtr x="38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nimBg="1"/>
      <p:bldP spid="138246" grpId="0" animBg="1"/>
      <p:bldP spid="138246" grpId="1" animBg="1"/>
      <p:bldP spid="138265" grpId="0" animBg="1"/>
      <p:bldP spid="138265" grpId="1" animBg="1"/>
      <p:bldP spid="138278" grpId="0"/>
      <p:bldP spid="13828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dirty="0"/>
              <a:t>Porous Media Head Loss: </a:t>
            </a:r>
            <a:r>
              <a:rPr lang="en-US" sz="4000" dirty="0" err="1"/>
              <a:t>Kozeny</a:t>
            </a:r>
            <a:r>
              <a:rPr lang="en-US" sz="4000" dirty="0"/>
              <a:t> equation</a:t>
            </a:r>
          </a:p>
        </p:txBody>
      </p:sp>
      <p:sp>
        <p:nvSpPr>
          <p:cNvPr id="72721" name="Text Box 17"/>
          <p:cNvSpPr txBox="1">
            <a:spLocks noChangeArrowheads="1"/>
          </p:cNvSpPr>
          <p:nvPr/>
        </p:nvSpPr>
        <p:spPr bwMode="auto">
          <a:xfrm>
            <a:off x="2568575" y="1947863"/>
            <a:ext cx="6329363" cy="519112"/>
          </a:xfrm>
          <a:prstGeom prst="rect">
            <a:avLst/>
          </a:prstGeom>
          <a:noFill/>
          <a:ln w="12700">
            <a:noFill/>
            <a:miter lim="800000"/>
            <a:headEnd type="none" w="lg" len="med"/>
            <a:tailEnd type="none" w="lg" len="med"/>
          </a:ln>
          <a:effectLst/>
        </p:spPr>
        <p:txBody>
          <a:bodyPr>
            <a:spAutoFit/>
          </a:bodyPr>
          <a:lstStyle/>
          <a:p>
            <a:r>
              <a:rPr lang="en-US"/>
              <a:t>Velocity of fluid above the porous media</a:t>
            </a:r>
          </a:p>
        </p:txBody>
      </p:sp>
      <p:sp>
        <p:nvSpPr>
          <p:cNvPr id="72722" name="Line 18"/>
          <p:cNvSpPr>
            <a:spLocks noChangeShapeType="1"/>
          </p:cNvSpPr>
          <p:nvPr/>
        </p:nvSpPr>
        <p:spPr bwMode="auto">
          <a:xfrm flipV="1">
            <a:off x="2012950" y="2235200"/>
            <a:ext cx="581025" cy="31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72723" name="Text Box 19"/>
          <p:cNvSpPr txBox="1">
            <a:spLocks noChangeArrowheads="1"/>
          </p:cNvSpPr>
          <p:nvPr/>
        </p:nvSpPr>
        <p:spPr bwMode="auto">
          <a:xfrm>
            <a:off x="2841625" y="3302000"/>
            <a:ext cx="5046574"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Analogy to laminar flow in a pipe</a:t>
            </a:r>
            <a:endParaRPr lang="en-US" baseline="-25000" dirty="0">
              <a:solidFill>
                <a:schemeClr val="folHlink"/>
              </a:solidFill>
            </a:endParaRPr>
          </a:p>
        </p:txBody>
      </p:sp>
      <p:sp>
        <p:nvSpPr>
          <p:cNvPr id="72726" name="Text Box 22"/>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i="1"/>
              <a:t>k</a:t>
            </a:r>
            <a:r>
              <a:rPr lang="en-US"/>
              <a:t> = Kozeny constant</a:t>
            </a:r>
          </a:p>
          <a:p>
            <a:r>
              <a:rPr lang="en-US"/>
              <a:t>Approximately 5 for most filtration conditions</a:t>
            </a:r>
          </a:p>
        </p:txBody>
      </p:sp>
      <p:sp>
        <p:nvSpPr>
          <p:cNvPr id="72727" name="Line 23"/>
          <p:cNvSpPr>
            <a:spLocks noChangeShapeType="1"/>
          </p:cNvSpPr>
          <p:nvPr/>
        </p:nvSpPr>
        <p:spPr bwMode="auto">
          <a:xfrm>
            <a:off x="2949575" y="3786188"/>
            <a:ext cx="4810898"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2" name="TextBox 11"/>
          <p:cNvSpPr txBox="1"/>
          <p:nvPr/>
        </p:nvSpPr>
        <p:spPr>
          <a:xfrm>
            <a:off x="2782956" y="2639833"/>
            <a:ext cx="2863284" cy="523220"/>
          </a:xfrm>
          <a:prstGeom prst="rect">
            <a:avLst/>
          </a:prstGeom>
          <a:noFill/>
        </p:spPr>
        <p:txBody>
          <a:bodyPr wrap="none" rtlCol="0">
            <a:spAutoFit/>
          </a:bodyPr>
          <a:lstStyle/>
          <a:p>
            <a:r>
              <a:rPr lang="en-US" dirty="0"/>
              <a:t>Dynamic viscosity</a:t>
            </a:r>
          </a:p>
        </p:txBody>
      </p:sp>
      <p:sp>
        <p:nvSpPr>
          <p:cNvPr id="13" name="TextBox 12"/>
          <p:cNvSpPr txBox="1"/>
          <p:nvPr/>
        </p:nvSpPr>
        <p:spPr>
          <a:xfrm>
            <a:off x="5907818" y="2631882"/>
            <a:ext cx="3041217" cy="523220"/>
          </a:xfrm>
          <a:prstGeom prst="rect">
            <a:avLst/>
          </a:prstGeom>
          <a:noFill/>
        </p:spPr>
        <p:txBody>
          <a:bodyPr wrap="none" rtlCol="0">
            <a:spAutoFit/>
          </a:bodyPr>
          <a:lstStyle/>
          <a:p>
            <a:r>
              <a:rPr lang="en-US" dirty="0"/>
              <a:t>Kinematic viscosity</a:t>
            </a:r>
          </a:p>
        </p:txBody>
      </p:sp>
      <p:cxnSp>
        <p:nvCxnSpPr>
          <p:cNvPr id="15" name="Straight Arrow Connector 14 1"/>
          <p:cNvCxnSpPr>
            <a:stCxn id="12" idx="1"/>
            <a:endCxn id="16" idx="0"/>
          </p:cNvCxnSpPr>
          <p:nvPr/>
        </p:nvCxnSpPr>
        <p:spPr bwMode="auto">
          <a:xfrm rot="10800000" flipV="1">
            <a:off x="1641944" y="2901442"/>
            <a:ext cx="1141012" cy="294981"/>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6" name="Rectangle 15"/>
          <p:cNvSpPr/>
          <p:nvPr/>
        </p:nvSpPr>
        <p:spPr bwMode="auto">
          <a:xfrm>
            <a:off x="1526650" y="3196424"/>
            <a:ext cx="230588" cy="349858"/>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8" name="Straight Arrow Connector 14 2"/>
          <p:cNvCxnSpPr>
            <a:stCxn id="13" idx="2"/>
          </p:cNvCxnSpPr>
          <p:nvPr/>
        </p:nvCxnSpPr>
        <p:spPr bwMode="auto">
          <a:xfrm rot="16200000" flipH="1">
            <a:off x="7585714" y="2997814"/>
            <a:ext cx="438891" cy="753465"/>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9" name="Picture 18">
            <a:extLst>
              <a:ext uri="{FF2B5EF4-FFF2-40B4-BE49-F238E27FC236}">
                <a16:creationId xmlns:a16="http://schemas.microsoft.com/office/drawing/2014/main" id="{06397740-80B7-44FB-978C-230D5E48BF9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33066" y="2015110"/>
            <a:ext cx="1531119" cy="677871"/>
          </a:xfrm>
          <a:prstGeom prst="rect">
            <a:avLst/>
          </a:prstGeom>
        </p:spPr>
      </p:pic>
      <p:pic>
        <p:nvPicPr>
          <p:cNvPr id="9" name="Picture 8">
            <a:extLst>
              <a:ext uri="{FF2B5EF4-FFF2-40B4-BE49-F238E27FC236}">
                <a16:creationId xmlns:a16="http://schemas.microsoft.com/office/drawing/2014/main" id="{BE80765D-CAED-44E0-B39C-CF2FF141156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4256" y="3191219"/>
            <a:ext cx="2426745" cy="865319"/>
          </a:xfrm>
          <a:prstGeom prst="rect">
            <a:avLst/>
          </a:prstGeom>
        </p:spPr>
      </p:pic>
      <p:pic>
        <p:nvPicPr>
          <p:cNvPr id="7" name="Picture 6">
            <a:extLst>
              <a:ext uri="{FF2B5EF4-FFF2-40B4-BE49-F238E27FC236}">
                <a16:creationId xmlns:a16="http://schemas.microsoft.com/office/drawing/2014/main" id="{ECDB7753-4BDD-40B9-8A84-5FB354C6604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249146" y="3430147"/>
            <a:ext cx="776784" cy="395073"/>
          </a:xfrm>
          <a:prstGeom prst="rect">
            <a:avLst/>
          </a:prstGeom>
        </p:spPr>
      </p:pic>
      <p:pic>
        <p:nvPicPr>
          <p:cNvPr id="11" name="Picture 10">
            <a:extLst>
              <a:ext uri="{FF2B5EF4-FFF2-40B4-BE49-F238E27FC236}">
                <a16:creationId xmlns:a16="http://schemas.microsoft.com/office/drawing/2014/main" id="{E2941D5F-B4A7-4B45-8E9C-BF94E1EDE9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7200" y="4748212"/>
            <a:ext cx="3441566" cy="865319"/>
          </a:xfrm>
          <a:prstGeom prst="rect">
            <a:avLst/>
          </a:prstGeom>
        </p:spPr>
      </p:pic>
      <p:graphicFrame>
        <p:nvGraphicFramePr>
          <p:cNvPr id="2" name="Object 1">
            <a:extLst>
              <a:ext uri="{FF2B5EF4-FFF2-40B4-BE49-F238E27FC236}">
                <a16:creationId xmlns:a16="http://schemas.microsoft.com/office/drawing/2014/main" id="{937406EF-D068-4EF6-97EA-252D6ECAE494}"/>
              </a:ext>
            </a:extLst>
          </p:cNvPr>
          <p:cNvGraphicFramePr>
            <a:graphicFrameLocks noChangeAspect="1"/>
          </p:cNvGraphicFramePr>
          <p:nvPr>
            <p:extLst>
              <p:ext uri="{D42A27DB-BD31-4B8C-83A1-F6EECF244321}">
                <p14:modId xmlns:p14="http://schemas.microsoft.com/office/powerpoint/2010/main" val="1422610238"/>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60881"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007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Orifice Image</a:t>
            </a:r>
          </a:p>
        </p:txBody>
      </p:sp>
      <p:grpSp>
        <p:nvGrpSpPr>
          <p:cNvPr id="3" name="Group 2"/>
          <p:cNvGrpSpPr/>
          <p:nvPr/>
        </p:nvGrpSpPr>
        <p:grpSpPr>
          <a:xfrm>
            <a:off x="637563" y="2004968"/>
            <a:ext cx="7603136" cy="4346348"/>
            <a:chOff x="570451" y="461394"/>
            <a:chExt cx="7603136" cy="4346348"/>
          </a:xfrm>
        </p:grpSpPr>
        <p:grpSp>
          <p:nvGrpSpPr>
            <p:cNvPr id="4" name="Group 3"/>
            <p:cNvGrpSpPr/>
            <p:nvPr/>
          </p:nvGrpSpPr>
          <p:grpSpPr>
            <a:xfrm>
              <a:off x="570451" y="461394"/>
              <a:ext cx="3707934" cy="4043494"/>
              <a:chOff x="570451" y="461394"/>
              <a:chExt cx="3707934" cy="4043494"/>
            </a:xfrm>
          </p:grpSpPr>
          <p:sp>
            <p:nvSpPr>
              <p:cNvPr id="9" name="Freeform 8"/>
              <p:cNvSpPr/>
              <p:nvPr/>
            </p:nvSpPr>
            <p:spPr bwMode="auto">
              <a:xfrm>
                <a:off x="570451" y="461394"/>
                <a:ext cx="3707934" cy="4043494"/>
              </a:xfrm>
              <a:custGeom>
                <a:avLst/>
                <a:gdLst>
                  <a:gd name="connsiteX0" fmla="*/ 0 w 3707934"/>
                  <a:gd name="connsiteY0" fmla="*/ 0 h 4043494"/>
                  <a:gd name="connsiteX1" fmla="*/ 0 w 3707934"/>
                  <a:gd name="connsiteY1" fmla="*/ 4043494 h 4043494"/>
                  <a:gd name="connsiteX2" fmla="*/ 3707934 w 3707934"/>
                  <a:gd name="connsiteY2" fmla="*/ 4043494 h 4043494"/>
                  <a:gd name="connsiteX3" fmla="*/ 3707934 w 3707934"/>
                  <a:gd name="connsiteY3" fmla="*/ 3061982 h 4043494"/>
                  <a:gd name="connsiteX4" fmla="*/ 3582099 w 3707934"/>
                  <a:gd name="connsiteY4" fmla="*/ 2936147 h 4043494"/>
                  <a:gd name="connsiteX5" fmla="*/ 3582099 w 3707934"/>
                  <a:gd name="connsiteY5" fmla="*/ 3909270 h 4043494"/>
                  <a:gd name="connsiteX6" fmla="*/ 134224 w 3707934"/>
                  <a:gd name="connsiteY6" fmla="*/ 3909270 h 4043494"/>
                  <a:gd name="connsiteX7" fmla="*/ 134224 w 3707934"/>
                  <a:gd name="connsiteY7" fmla="*/ 0 h 4043494"/>
                  <a:gd name="connsiteX8" fmla="*/ 0 w 3707934"/>
                  <a:gd name="connsiteY8" fmla="*/ 0 h 40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34" h="4043494">
                    <a:moveTo>
                      <a:pt x="0" y="0"/>
                    </a:moveTo>
                    <a:lnTo>
                      <a:pt x="0" y="4043494"/>
                    </a:lnTo>
                    <a:lnTo>
                      <a:pt x="3707934" y="4043494"/>
                    </a:lnTo>
                    <a:lnTo>
                      <a:pt x="3707934" y="3061982"/>
                    </a:lnTo>
                    <a:lnTo>
                      <a:pt x="3582099" y="2936147"/>
                    </a:lnTo>
                    <a:lnTo>
                      <a:pt x="3582099" y="3909270"/>
                    </a:lnTo>
                    <a:lnTo>
                      <a:pt x="134224" y="3909270"/>
                    </a:lnTo>
                    <a:lnTo>
                      <a:pt x="134224" y="0"/>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4150369" y="461394"/>
                <a:ext cx="128016" cy="2634144"/>
              </a:xfrm>
              <a:custGeom>
                <a:avLst/>
                <a:gdLst>
                  <a:gd name="connsiteX0" fmla="*/ 0 w 151002"/>
                  <a:gd name="connsiteY0" fmla="*/ 0 h 2634144"/>
                  <a:gd name="connsiteX1" fmla="*/ 0 w 151002"/>
                  <a:gd name="connsiteY1" fmla="*/ 2634144 h 2634144"/>
                  <a:gd name="connsiteX2" fmla="*/ 151002 w 151002"/>
                  <a:gd name="connsiteY2" fmla="*/ 2483142 h 2634144"/>
                  <a:gd name="connsiteX3" fmla="*/ 151002 w 151002"/>
                  <a:gd name="connsiteY3" fmla="*/ 8389 h 2634144"/>
                  <a:gd name="connsiteX4" fmla="*/ 0 w 151002"/>
                  <a:gd name="connsiteY4" fmla="*/ 0 h 263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2" h="2634144">
                    <a:moveTo>
                      <a:pt x="0" y="0"/>
                    </a:moveTo>
                    <a:lnTo>
                      <a:pt x="0" y="2634144"/>
                    </a:lnTo>
                    <a:lnTo>
                      <a:pt x="151002" y="2483142"/>
                    </a:lnTo>
                    <a:lnTo>
                      <a:pt x="151002" y="8389"/>
                    </a:lnTo>
                    <a:lnTo>
                      <a:pt x="0" y="0"/>
                    </a:lnTo>
                    <a:close/>
                  </a:path>
                </a:pathLst>
              </a:custGeom>
              <a:solidFill>
                <a:schemeClr val="bg1">
                  <a:lumMod val="5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5" name="Group 4"/>
            <p:cNvGrpSpPr/>
            <p:nvPr/>
          </p:nvGrpSpPr>
          <p:grpSpPr>
            <a:xfrm>
              <a:off x="704675" y="637563"/>
              <a:ext cx="7468912" cy="4170179"/>
              <a:chOff x="704675" y="637563"/>
              <a:chExt cx="7468912" cy="4170179"/>
            </a:xfrm>
          </p:grpSpPr>
          <p:sp>
            <p:nvSpPr>
              <p:cNvPr id="6" name="Rectangle 5"/>
              <p:cNvSpPr/>
              <p:nvPr/>
            </p:nvSpPr>
            <p:spPr bwMode="auto">
              <a:xfrm>
                <a:off x="704675" y="637563"/>
                <a:ext cx="3445694" cy="3741490"/>
              </a:xfrm>
              <a:prstGeom prst="rect">
                <a:avLst/>
              </a:prstGeom>
              <a:solidFill>
                <a:schemeClr val="accent1"/>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4142129" y="3098006"/>
                <a:ext cx="378267" cy="304800"/>
              </a:xfrm>
              <a:custGeom>
                <a:avLst/>
                <a:gdLst>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30318"/>
                  <a:gd name="connsiteY0" fmla="*/ 0 h 308957"/>
                  <a:gd name="connsiteX1" fmla="*/ 373856 w 430318"/>
                  <a:gd name="connsiteY1" fmla="*/ 47625 h 308957"/>
                  <a:gd name="connsiteX2" fmla="*/ 390525 w 430318"/>
                  <a:gd name="connsiteY2" fmla="*/ 273844 h 308957"/>
                  <a:gd name="connsiteX3" fmla="*/ 4762 w 430318"/>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414680"/>
                  <a:gd name="connsiteY0" fmla="*/ 0 h 308957"/>
                  <a:gd name="connsiteX1" fmla="*/ 373856 w 414680"/>
                  <a:gd name="connsiteY1" fmla="*/ 47625 h 308957"/>
                  <a:gd name="connsiteX2" fmla="*/ 390525 w 414680"/>
                  <a:gd name="connsiteY2" fmla="*/ 273844 h 308957"/>
                  <a:gd name="connsiteX3" fmla="*/ 4762 w 414680"/>
                  <a:gd name="connsiteY3" fmla="*/ 304800 h 308957"/>
                  <a:gd name="connsiteX0" fmla="*/ 0 w 390525"/>
                  <a:gd name="connsiteY0" fmla="*/ 0 h 308957"/>
                  <a:gd name="connsiteX1" fmla="*/ 373856 w 390525"/>
                  <a:gd name="connsiteY1" fmla="*/ 47625 h 308957"/>
                  <a:gd name="connsiteX2" fmla="*/ 390525 w 390525"/>
                  <a:gd name="connsiteY2" fmla="*/ 273844 h 308957"/>
                  <a:gd name="connsiteX3" fmla="*/ 4762 w 390525"/>
                  <a:gd name="connsiteY3" fmla="*/ 304800 h 308957"/>
                  <a:gd name="connsiteX0" fmla="*/ 0 w 390525"/>
                  <a:gd name="connsiteY0" fmla="*/ 0 h 305638"/>
                  <a:gd name="connsiteX1" fmla="*/ 373856 w 390525"/>
                  <a:gd name="connsiteY1" fmla="*/ 47625 h 305638"/>
                  <a:gd name="connsiteX2" fmla="*/ 390525 w 390525"/>
                  <a:gd name="connsiteY2" fmla="*/ 273844 h 305638"/>
                  <a:gd name="connsiteX3" fmla="*/ 4762 w 390525"/>
                  <a:gd name="connsiteY3" fmla="*/ 304800 h 305638"/>
                  <a:gd name="connsiteX0" fmla="*/ 0 w 390525"/>
                  <a:gd name="connsiteY0" fmla="*/ 0 h 304800"/>
                  <a:gd name="connsiteX1" fmla="*/ 373856 w 390525"/>
                  <a:gd name="connsiteY1" fmla="*/ 47625 h 304800"/>
                  <a:gd name="connsiteX2" fmla="*/ 390525 w 390525"/>
                  <a:gd name="connsiteY2" fmla="*/ 273844 h 304800"/>
                  <a:gd name="connsiteX3" fmla="*/ 4762 w 390525"/>
                  <a:gd name="connsiteY3" fmla="*/ 304800 h 304800"/>
                  <a:gd name="connsiteX0" fmla="*/ 0 w 383381"/>
                  <a:gd name="connsiteY0" fmla="*/ 0 h 304800"/>
                  <a:gd name="connsiteX1" fmla="*/ 373856 w 383381"/>
                  <a:gd name="connsiteY1" fmla="*/ 47625 h 304800"/>
                  <a:gd name="connsiteX2" fmla="*/ 383381 w 383381"/>
                  <a:gd name="connsiteY2" fmla="*/ 259556 h 304800"/>
                  <a:gd name="connsiteX3" fmla="*/ 4762 w 383381"/>
                  <a:gd name="connsiteY3" fmla="*/ 304800 h 304800"/>
                  <a:gd name="connsiteX0" fmla="*/ 0 w 376238"/>
                  <a:gd name="connsiteY0" fmla="*/ 0 h 304800"/>
                  <a:gd name="connsiteX1" fmla="*/ 373856 w 376238"/>
                  <a:gd name="connsiteY1" fmla="*/ 47625 h 304800"/>
                  <a:gd name="connsiteX2" fmla="*/ 376238 w 376238"/>
                  <a:gd name="connsiteY2" fmla="*/ 259556 h 304800"/>
                  <a:gd name="connsiteX3" fmla="*/ 4762 w 376238"/>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 name="connsiteX0" fmla="*/ 0 w 378267"/>
                  <a:gd name="connsiteY0" fmla="*/ 0 h 304800"/>
                  <a:gd name="connsiteX1" fmla="*/ 373856 w 378267"/>
                  <a:gd name="connsiteY1" fmla="*/ 47625 h 304800"/>
                  <a:gd name="connsiteX2" fmla="*/ 376238 w 378267"/>
                  <a:gd name="connsiteY2" fmla="*/ 259556 h 304800"/>
                  <a:gd name="connsiteX3" fmla="*/ 4762 w 378267"/>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78267" h="304800">
                    <a:moveTo>
                      <a:pt x="0" y="0"/>
                    </a:moveTo>
                    <a:cubicBezTo>
                      <a:pt x="1984" y="50998"/>
                      <a:pt x="230187" y="47227"/>
                      <a:pt x="373856" y="47625"/>
                    </a:cubicBezTo>
                    <a:cubicBezTo>
                      <a:pt x="377032" y="145654"/>
                      <a:pt x="380605" y="190500"/>
                      <a:pt x="376238" y="259556"/>
                    </a:cubicBezTo>
                    <a:cubicBezTo>
                      <a:pt x="236140" y="269080"/>
                      <a:pt x="2579" y="246459"/>
                      <a:pt x="4762" y="304800"/>
                    </a:cubicBezTo>
                  </a:path>
                </a:pathLst>
              </a:custGeom>
              <a:solidFill>
                <a:schemeClr val="accent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152878" y="3239900"/>
                <a:ext cx="4020709" cy="1567842"/>
              </a:xfrm>
              <a:custGeom>
                <a:avLst/>
                <a:gdLst>
                  <a:gd name="connsiteX0" fmla="*/ 0 w 2557463"/>
                  <a:gd name="connsiteY0" fmla="*/ 0 h 654843"/>
                  <a:gd name="connsiteX1" fmla="*/ 2557463 w 2557463"/>
                  <a:gd name="connsiteY1" fmla="*/ 654843 h 654843"/>
                  <a:gd name="connsiteX0" fmla="*/ 0 w 2557463"/>
                  <a:gd name="connsiteY0" fmla="*/ 947 h 655790"/>
                  <a:gd name="connsiteX1" fmla="*/ 2557463 w 2557463"/>
                  <a:gd name="connsiteY1" fmla="*/ 655790 h 655790"/>
                  <a:gd name="connsiteX0" fmla="*/ 0 w 3659982"/>
                  <a:gd name="connsiteY0" fmla="*/ 329 h 1557666"/>
                  <a:gd name="connsiteX1" fmla="*/ 3659982 w 3659982"/>
                  <a:gd name="connsiteY1" fmla="*/ 1557666 h 1557666"/>
                  <a:gd name="connsiteX0" fmla="*/ 0 w 3659982"/>
                  <a:gd name="connsiteY0" fmla="*/ 550 h 1557887"/>
                  <a:gd name="connsiteX1" fmla="*/ 3659982 w 3659982"/>
                  <a:gd name="connsiteY1" fmla="*/ 1557887 h 1557887"/>
                  <a:gd name="connsiteX0" fmla="*/ 0 w 3659982"/>
                  <a:gd name="connsiteY0" fmla="*/ 5595 h 1562932"/>
                  <a:gd name="connsiteX1" fmla="*/ 3659982 w 3659982"/>
                  <a:gd name="connsiteY1" fmla="*/ 1562932 h 1562932"/>
                  <a:gd name="connsiteX0" fmla="*/ 0 w 4020709"/>
                  <a:gd name="connsiteY0" fmla="*/ 5546 h 1571272"/>
                  <a:gd name="connsiteX1" fmla="*/ 4020709 w 4020709"/>
                  <a:gd name="connsiteY1" fmla="*/ 1571272 h 1571272"/>
                  <a:gd name="connsiteX0" fmla="*/ 0 w 4020709"/>
                  <a:gd name="connsiteY0" fmla="*/ 3656 h 1569382"/>
                  <a:gd name="connsiteX1" fmla="*/ 4020709 w 4020709"/>
                  <a:gd name="connsiteY1" fmla="*/ 1569382 h 1569382"/>
                  <a:gd name="connsiteX0" fmla="*/ 0 w 4020709"/>
                  <a:gd name="connsiteY0" fmla="*/ 2116 h 1567842"/>
                  <a:gd name="connsiteX1" fmla="*/ 4020709 w 4020709"/>
                  <a:gd name="connsiteY1" fmla="*/ 1567842 h 1567842"/>
                </a:gdLst>
                <a:ahLst/>
                <a:cxnLst>
                  <a:cxn ang="0">
                    <a:pos x="connsiteX0" y="connsiteY0"/>
                  </a:cxn>
                  <a:cxn ang="0">
                    <a:pos x="connsiteX1" y="connsiteY1"/>
                  </a:cxn>
                </a:cxnLst>
                <a:rect l="l" t="t" r="r" b="b"/>
                <a:pathLst>
                  <a:path w="4020709" h="1567842">
                    <a:moveTo>
                      <a:pt x="0" y="2116"/>
                    </a:moveTo>
                    <a:cubicBezTo>
                      <a:pt x="1205087" y="-47658"/>
                      <a:pt x="3237277" y="789967"/>
                      <a:pt x="4020709" y="1567842"/>
                    </a:cubicBezTo>
                  </a:path>
                </a:pathLst>
              </a:custGeom>
              <a:noFill/>
              <a:ln w="20955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gr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3074729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Tube Diameter for Flow/Dose Controller (English tube sizes)</a:t>
            </a:r>
          </a:p>
        </p:txBody>
      </p:sp>
      <p:sp>
        <p:nvSpPr>
          <p:cNvPr id="9" name="Content Placeholder 8"/>
          <p:cNvSpPr>
            <a:spLocks noGrp="1"/>
          </p:cNvSpPr>
          <p:nvPr>
            <p:ph idx="1"/>
          </p:nvPr>
        </p:nvSpPr>
        <p:spPr>
          <a:xfrm>
            <a:off x="457200" y="1600200"/>
            <a:ext cx="4223982" cy="3490415"/>
          </a:xfrm>
        </p:spPr>
        <p:txBody>
          <a:bodyPr/>
          <a:lstStyle/>
          <a:p>
            <a:r>
              <a:rPr lang="en-US" dirty="0"/>
              <a:t>Increasing the viscosity decreases the length of the tubes</a:t>
            </a:r>
          </a:p>
          <a:p>
            <a:r>
              <a:rPr lang="en-US" dirty="0"/>
              <a:t>Higher flow rates can be attained</a:t>
            </a:r>
          </a:p>
        </p:txBody>
      </p:sp>
      <p:sp>
        <p:nvSpPr>
          <p:cNvPr id="5" name="TextBox 4"/>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732165" name="Picture 5"/>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pic>
        <p:nvPicPr>
          <p:cNvPr id="10" name="Picture 34"/>
          <p:cNvPicPr>
            <a:picLocks noChangeAspect="1" noChangeArrowheads="1"/>
          </p:cNvPicPr>
          <p:nvPr/>
        </p:nvPicPr>
        <p:blipFill>
          <a:blip r:embed="rId6" cstate="print"/>
          <a:srcRect/>
          <a:stretch>
            <a:fillRect/>
          </a:stretch>
        </p:blipFill>
        <p:spPr bwMode="auto">
          <a:xfrm>
            <a:off x="3445989" y="4494923"/>
            <a:ext cx="1323975" cy="1095375"/>
          </a:xfrm>
          <a:prstGeom prst="rect">
            <a:avLst/>
          </a:prstGeom>
          <a:noFill/>
          <a:ln w="9525">
            <a:noFill/>
            <a:miter lim="800000"/>
            <a:headEnd/>
            <a:tailEnd/>
          </a:ln>
          <a:effectLst/>
        </p:spPr>
      </p:pic>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DDC58A0A-56CB-41AE-9F36-969B9C3704C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8600DB7B-6FB8-462F-A458-8C9E2DC4450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3" name="Picture 2">
            <a:extLst>
              <a:ext uri="{FF2B5EF4-FFF2-40B4-BE49-F238E27FC236}">
                <a16:creationId xmlns:a16="http://schemas.microsoft.com/office/drawing/2014/main" id="{8DF9F9C7-CFDE-475C-A86F-BBB92F8F80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1"/>
            <a:ext cx="3008384" cy="1122870"/>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86" name="Picture 2"/>
          <p:cNvPicPr>
            <a:picLocks noChangeAspect="1" noChangeArrowheads="1"/>
          </p:cNvPicPr>
          <p:nvPr/>
        </p:nvPicPr>
        <p:blipFill>
          <a:blip r:embed="rId4" cstate="print"/>
          <a:srcRect/>
          <a:stretch>
            <a:fillRect/>
          </a:stretch>
        </p:blipFill>
        <p:spPr bwMode="auto">
          <a:xfrm>
            <a:off x="5029200" y="1294097"/>
            <a:ext cx="4114800" cy="305576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Tube Diameter for Flow/Dose Controller (Metric tube sizes)</a:t>
            </a:r>
          </a:p>
        </p:txBody>
      </p:sp>
      <p:sp>
        <p:nvSpPr>
          <p:cNvPr id="8" name="Rectangle 7"/>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3188"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11" name="TextBox 10"/>
          <p:cNvSpPr txBox="1"/>
          <p:nvPr/>
        </p:nvSpPr>
        <p:spPr>
          <a:xfrm>
            <a:off x="0" y="6334780"/>
            <a:ext cx="4832861"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7F8F2314-9524-4C53-8C83-51876678FC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4" name="Picture 13">
            <a:extLst>
              <a:ext uri="{FF2B5EF4-FFF2-40B4-BE49-F238E27FC236}">
                <a16:creationId xmlns:a16="http://schemas.microsoft.com/office/drawing/2014/main" id="{C8EF8EEA-906B-417B-87B7-1C20EFB0CF0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4" cstate="print"/>
          <a:srcRect/>
          <a:stretch>
            <a:fillRect/>
          </a:stretch>
        </p:blipFill>
        <p:spPr bwMode="auto">
          <a:xfrm>
            <a:off x="5029200" y="1294096"/>
            <a:ext cx="4114800" cy="30557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Tube Diameter for Flow/Dose Controller (Metric tube sizes)</a:t>
            </a:r>
          </a:p>
        </p:txBody>
      </p:sp>
      <p:sp>
        <p:nvSpPr>
          <p:cNvPr id="10" name="Content Placeholder 9"/>
          <p:cNvSpPr>
            <a:spLocks noGrp="1"/>
          </p:cNvSpPr>
          <p:nvPr>
            <p:ph idx="1"/>
          </p:nvPr>
        </p:nvSpPr>
        <p:spPr>
          <a:xfrm>
            <a:off x="457200" y="1600201"/>
            <a:ext cx="4073857" cy="3995382"/>
          </a:xfrm>
        </p:spPr>
        <p:txBody>
          <a:bodyPr/>
          <a:lstStyle/>
          <a:p>
            <a:r>
              <a:rPr lang="en-US" dirty="0"/>
              <a:t>It should be possible to achieve flows of 8.7 </a:t>
            </a:r>
            <a:r>
              <a:rPr lang="en-US" dirty="0" err="1"/>
              <a:t>mL</a:t>
            </a:r>
            <a:r>
              <a:rPr lang="en-US" dirty="0"/>
              <a:t>/s using the 5 mm diameter tubes </a:t>
            </a:r>
          </a:p>
        </p:txBody>
      </p:sp>
      <p:sp>
        <p:nvSpPr>
          <p:cNvPr id="6" name="Rectangle 5"/>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34212" name="Picture 4"/>
          <p:cNvPicPr>
            <a:picLocks noChangeAspect="1" noChangeArrowheads="1"/>
          </p:cNvPicPr>
          <p:nvPr/>
        </p:nvPicPr>
        <p:blipFill>
          <a:blip r:embed="rId5"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9" name="TextBox 8"/>
          <p:cNvSpPr txBox="1"/>
          <p:nvPr/>
        </p:nvSpPr>
        <p:spPr>
          <a:xfrm>
            <a:off x="0" y="6334780"/>
            <a:ext cx="4832861" cy="523220"/>
          </a:xfrm>
          <a:prstGeom prst="rect">
            <a:avLst/>
          </a:prstGeom>
          <a:noFill/>
        </p:spPr>
        <p:txBody>
          <a:bodyPr wrap="none" rtlCol="0">
            <a:spAutoFit/>
          </a:bodyPr>
          <a:lstStyle/>
          <a:p>
            <a:r>
              <a:rPr lang="en-US" b="1" dirty="0"/>
              <a:t>Viscosity = 1.8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6BA334F-48F7-424E-9D5D-C267524625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5259" y="5825670"/>
            <a:ext cx="1545912" cy="295357"/>
          </a:xfrm>
          <a:prstGeom prst="rect">
            <a:avLst/>
          </a:prstGeom>
        </p:spPr>
      </p:pic>
      <p:pic>
        <p:nvPicPr>
          <p:cNvPr id="13" name="Picture 12">
            <a:extLst>
              <a:ext uri="{FF2B5EF4-FFF2-40B4-BE49-F238E27FC236}">
                <a16:creationId xmlns:a16="http://schemas.microsoft.com/office/drawing/2014/main" id="{C0F79110-3193-47AB-A92C-E4DDE62998D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77288" y="5798808"/>
            <a:ext cx="1928879" cy="295775"/>
          </a:xfrm>
          <a:prstGeom prst="rect">
            <a:avLst/>
          </a:prstGeom>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a:t>Calculate the maximum flow rate through each available dosing tube diameter that keeps error due to minor losses below 10%.</a:t>
            </a:r>
          </a:p>
          <a:p>
            <a:pPr marL="514350" indent="-514350">
              <a:buFont typeface="+mj-lt"/>
              <a:buAutoNum type="arabicPeriod"/>
            </a:pPr>
            <a:r>
              <a:rPr lang="en-US" sz="20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000" dirty="0"/>
              <a:t>Calculate the number of dosing tubes required if the tubes flow at maximum capacity (round up)</a:t>
            </a:r>
          </a:p>
          <a:p>
            <a:pPr marL="514350" indent="-514350">
              <a:buFont typeface="+mj-lt"/>
              <a:buAutoNum type="arabicPeriod"/>
            </a:pPr>
            <a:r>
              <a:rPr lang="en-US" sz="2000" dirty="0"/>
              <a:t>Calculate the length of dosing tube(s) that </a:t>
            </a:r>
            <a:br>
              <a:rPr lang="en-US" sz="2000" dirty="0"/>
            </a:br>
            <a:r>
              <a:rPr lang="en-US" sz="2000" dirty="0"/>
              <a:t>correspond to each available tube diameter.</a:t>
            </a:r>
          </a:p>
          <a:p>
            <a:pPr marL="514350" indent="-514350">
              <a:buFont typeface="+mj-lt"/>
              <a:buAutoNum type="arabicPeriod"/>
            </a:pPr>
            <a:r>
              <a:rPr lang="en-US" sz="2000" dirty="0"/>
              <a:t>Select the longest dosing tube that is shorter than the maximum tube length allowable based on geometric constraints.</a:t>
            </a:r>
          </a:p>
          <a:p>
            <a:pPr marL="514350" indent="-514350">
              <a:buFont typeface="+mj-lt"/>
              <a:buAutoNum type="arabicPeriod"/>
            </a:pPr>
            <a:r>
              <a:rPr lang="en-US" sz="2000" dirty="0"/>
              <a:t>Select the dosing tube diameter, flow rate, and stock concentration corresponding to the selected tube length.</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286578" y="1913980"/>
            <a:ext cx="1746913" cy="422545"/>
          </a:xfrm>
          <a:prstGeom prst="rect">
            <a:avLst/>
          </a:prstGeom>
        </p:spPr>
      </p:pic>
      <p:pic>
        <p:nvPicPr>
          <p:cNvPr id="5" name="Picture 4">
            <a:extLst>
              <a:ext uri="{FF2B5EF4-FFF2-40B4-BE49-F238E27FC236}">
                <a16:creationId xmlns:a16="http://schemas.microsoft.com/office/drawing/2014/main" id="{30A3CE9F-9E29-4B9E-B68F-29AB97F309B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30283" y="3851901"/>
            <a:ext cx="3103208" cy="504687"/>
          </a:xfrm>
          <a:prstGeom prst="rect">
            <a:avLst/>
          </a:prstGeom>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Minor Losses Minor</a:t>
            </a:r>
          </a:p>
        </p:txBody>
      </p:sp>
      <p:sp>
        <p:nvSpPr>
          <p:cNvPr id="3" name="Content Placeholder 2"/>
          <p:cNvSpPr>
            <a:spLocks noGrp="1"/>
          </p:cNvSpPr>
          <p:nvPr>
            <p:ph idx="1"/>
          </p:nvPr>
        </p:nvSpPr>
        <p:spPr/>
        <p:txBody>
          <a:bodyPr/>
          <a:lstStyle/>
          <a:p>
            <a:r>
              <a:rPr lang="en-US" dirty="0"/>
              <a:t>Eliminate curvature in the dosing tubes; keep them straight and taut (in tension)</a:t>
            </a:r>
          </a:p>
          <a:p>
            <a:r>
              <a:rPr lang="en-US" dirty="0"/>
              <a:t>Use fittings that have a larger ID than the tube; it will be necessary to stretch the tubing to get it on the larger diameter barbed fittings</a:t>
            </a:r>
          </a:p>
          <a:p>
            <a:endParaRPr lang="en-US" dirty="0"/>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Doser Calibration Steps</a:t>
            </a:r>
            <a:br>
              <a:rPr lang="en-US" dirty="0"/>
            </a:br>
            <a:r>
              <a:rPr lang="en-US" dirty="0"/>
              <a:t> </a:t>
            </a:r>
            <a:r>
              <a:rPr lang="en-US" sz="2000" dirty="0"/>
              <a:t>(whenever the dosing tubes are replaced or elevations are varied)</a:t>
            </a:r>
            <a:endParaRPr lang="en-US" sz="3200" dirty="0"/>
          </a:p>
        </p:txBody>
      </p:sp>
      <p:sp>
        <p:nvSpPr>
          <p:cNvPr id="3" name="Content Placeholder 2"/>
          <p:cNvSpPr>
            <a:spLocks noGrp="1"/>
          </p:cNvSpPr>
          <p:nvPr>
            <p:ph idx="1"/>
          </p:nvPr>
        </p:nvSpPr>
        <p:spPr/>
        <p:txBody>
          <a:bodyPr/>
          <a:lstStyle/>
          <a:p>
            <a:r>
              <a:rPr lang="en-US" dirty="0"/>
              <a:t>Make sure the lever is level at zero flow (adjust the length of the cable to the float)</a:t>
            </a:r>
          </a:p>
          <a:p>
            <a:r>
              <a:rPr lang="en-US" dirty="0"/>
              <a:t>The </a:t>
            </a:r>
            <a:r>
              <a:rPr lang="en-US" dirty="0" err="1"/>
              <a:t>doser</a:t>
            </a:r>
            <a:r>
              <a:rPr lang="en-US" dirty="0"/>
              <a:t> is a linear device and thus when we calibrate it we have ____ adjustments</a:t>
            </a:r>
          </a:p>
          <a:p>
            <a:pPr lvl="1"/>
            <a:r>
              <a:rPr lang="en-US" dirty="0"/>
              <a:t>__________ the zero flow setting (adjust the height of the constant head tank)</a:t>
            </a:r>
          </a:p>
          <a:p>
            <a:pPr lvl="1"/>
            <a:r>
              <a:rPr lang="en-US" dirty="0"/>
              <a:t>__________ maximum flow rate (we will adjust this by adjusting the length of the dosing tubes if needed)</a:t>
            </a:r>
          </a:p>
        </p:txBody>
      </p:sp>
      <p:sp>
        <p:nvSpPr>
          <p:cNvPr id="4" name="Text Box 23"/>
          <p:cNvSpPr txBox="1">
            <a:spLocks noChangeArrowheads="1"/>
          </p:cNvSpPr>
          <p:nvPr/>
        </p:nvSpPr>
        <p:spPr bwMode="auto">
          <a:xfrm>
            <a:off x="5196293" y="3226344"/>
            <a:ext cx="348267" cy="523220"/>
          </a:xfrm>
          <a:prstGeom prst="rect">
            <a:avLst/>
          </a:prstGeom>
          <a:noFill/>
          <a:ln w="12700">
            <a:noFill/>
            <a:miter lim="800000"/>
            <a:headEnd type="none" w="lg" len="med"/>
            <a:tailEnd type="none" w="lg" len="med"/>
          </a:ln>
          <a:effectLst/>
        </p:spPr>
        <p:txBody>
          <a:bodyPr wrap="square">
            <a:spAutoFit/>
          </a:bodyPr>
          <a:lstStyle/>
          <a:p>
            <a:pPr algn="ctr"/>
            <a:r>
              <a:rPr lang="en-US" dirty="0">
                <a:solidFill>
                  <a:schemeClr val="folHlink"/>
                </a:solidFill>
              </a:rPr>
              <a:t>2</a:t>
            </a:r>
          </a:p>
        </p:txBody>
      </p:sp>
      <p:sp>
        <p:nvSpPr>
          <p:cNvPr id="5" name="Text Box 23"/>
          <p:cNvSpPr txBox="1">
            <a:spLocks noChangeArrowheads="1"/>
          </p:cNvSpPr>
          <p:nvPr/>
        </p:nvSpPr>
        <p:spPr bwMode="auto">
          <a:xfrm>
            <a:off x="1248296" y="3742124"/>
            <a:ext cx="1514493"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Intercept</a:t>
            </a:r>
          </a:p>
        </p:txBody>
      </p:sp>
      <p:sp>
        <p:nvSpPr>
          <p:cNvPr id="6" name="Text Box 23"/>
          <p:cNvSpPr txBox="1">
            <a:spLocks noChangeArrowheads="1"/>
          </p:cNvSpPr>
          <p:nvPr/>
        </p:nvSpPr>
        <p:spPr bwMode="auto">
          <a:xfrm>
            <a:off x="1248296" y="4705817"/>
            <a:ext cx="1053636"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Slope</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sz="4000"/>
              <a:t>Float Valve Head Loss</a:t>
            </a:r>
          </a:p>
        </p:txBody>
      </p:sp>
      <p:sp>
        <p:nvSpPr>
          <p:cNvPr id="356355" name="Rectangle 3"/>
          <p:cNvSpPr>
            <a:spLocks noGrp="1" noChangeArrowheads="1"/>
          </p:cNvSpPr>
          <p:nvPr>
            <p:ph idx="1"/>
          </p:nvPr>
        </p:nvSpPr>
        <p:spPr/>
        <p:txBody>
          <a:bodyPr/>
          <a:lstStyle/>
          <a:p>
            <a:r>
              <a:rPr lang="en-US" dirty="0"/>
              <a:t>What orifice diameter is required for a flow of 7.5 </a:t>
            </a:r>
            <a:r>
              <a:rPr lang="en-US" dirty="0" err="1"/>
              <a:t>mL</a:t>
            </a:r>
            <a:r>
              <a:rPr lang="en-US" dirty="0"/>
              <a:t>/s if we don’t want more than 30 cm of head loss?</a:t>
            </a:r>
          </a:p>
        </p:txBody>
      </p:sp>
      <p:pic>
        <p:nvPicPr>
          <p:cNvPr id="356361" name="Picture 9"/>
          <p:cNvPicPr>
            <a:picLocks noChangeAspect="1" noChangeArrowheads="1"/>
          </p:cNvPicPr>
          <p:nvPr/>
        </p:nvPicPr>
        <p:blipFill>
          <a:blip r:embed="rId5" cstate="screen"/>
          <a:srcRect/>
          <a:stretch>
            <a:fillRect/>
          </a:stretch>
        </p:blipFill>
        <p:spPr bwMode="auto">
          <a:xfrm>
            <a:off x="5176982" y="6858000"/>
            <a:ext cx="3429000" cy="1354138"/>
          </a:xfrm>
          <a:prstGeom prst="rect">
            <a:avLst/>
          </a:prstGeom>
          <a:noFill/>
          <a:ln w="9525" algn="ctr">
            <a:noFill/>
            <a:miter lim="800000"/>
            <a:headEnd/>
            <a:tailEnd/>
          </a:ln>
          <a:effectLst/>
        </p:spPr>
      </p:pic>
      <p:pic>
        <p:nvPicPr>
          <p:cNvPr id="356364" name="Picture 12">
            <a:hlinkClick r:id="rId6"/>
          </p:cNvPr>
          <p:cNvPicPr>
            <a:picLocks noChangeAspect="1" noChangeArrowheads="1"/>
          </p:cNvPicPr>
          <p:nvPr/>
        </p:nvPicPr>
        <p:blipFill>
          <a:blip r:embed="rId7" cstate="screen"/>
          <a:srcRect/>
          <a:stretch>
            <a:fillRect/>
          </a:stretch>
        </p:blipFill>
        <p:spPr bwMode="auto">
          <a:xfrm>
            <a:off x="5867400" y="4267200"/>
            <a:ext cx="3114675" cy="1543050"/>
          </a:xfrm>
          <a:prstGeom prst="rect">
            <a:avLst/>
          </a:prstGeom>
          <a:noFill/>
          <a:ln w="9525" algn="ctr">
            <a:noFill/>
            <a:miter lim="800000"/>
            <a:headEnd/>
            <a:tailEnd/>
          </a:ln>
          <a:effectLst/>
        </p:spPr>
      </p:pic>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Rectangle 1"/>
          <p:cNvSpPr/>
          <p:nvPr/>
        </p:nvSpPr>
        <p:spPr>
          <a:xfrm>
            <a:off x="4844642" y="6385714"/>
            <a:ext cx="4207079" cy="276999"/>
          </a:xfrm>
          <a:prstGeom prst="rect">
            <a:avLst/>
          </a:prstGeom>
        </p:spPr>
        <p:txBody>
          <a:bodyPr wrap="square">
            <a:spAutoFit/>
          </a:bodyPr>
          <a:lstStyle/>
          <a:p>
            <a:r>
              <a:rPr lang="en-US" sz="1200" dirty="0">
                <a:hlinkClick r:id="rId8"/>
              </a:rPr>
              <a:t>http://www.cdivalve.com/products/float-valves/pvc-float-valves</a:t>
            </a:r>
            <a:endParaRPr lang="en-US" sz="1200" dirty="0"/>
          </a:p>
        </p:txBody>
      </p:sp>
      <p:pic>
        <p:nvPicPr>
          <p:cNvPr id="4" name="Picture 3">
            <a:extLst>
              <a:ext uri="{FF2B5EF4-FFF2-40B4-BE49-F238E27FC236}">
                <a16:creationId xmlns:a16="http://schemas.microsoft.com/office/drawing/2014/main" id="{DD762D58-D539-426D-B6BF-D51041D1FF31}"/>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93514" y="3486182"/>
            <a:ext cx="2441143" cy="760381"/>
          </a:xfrm>
          <a:prstGeom prst="rect">
            <a:avLst/>
          </a:prstGeom>
        </p:spPr>
      </p:pic>
      <p:pic>
        <p:nvPicPr>
          <p:cNvPr id="6" name="Picture 5">
            <a:extLst>
              <a:ext uri="{FF2B5EF4-FFF2-40B4-BE49-F238E27FC236}">
                <a16:creationId xmlns:a16="http://schemas.microsoft.com/office/drawing/2014/main" id="{639CCBA3-A2B1-433C-AAC0-BE2C2D4A19B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90" y="4877609"/>
            <a:ext cx="5022126" cy="8662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1095" name="Picture 2 1" descr="Sage or Guide">
            <a:hlinkClick r:id="rId8" action="ppaction://hlinkpres?slideindex=13&amp;slidetitle=TurbulentHeadLos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334930"/>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a:t>
            </a:r>
            <a:r>
              <a:rPr lang="en-US" dirty="0">
                <a:hlinkClick r:id="rId9"/>
              </a:rPr>
              <a:t>Minor Loss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603066" y="3596995"/>
            <a:ext cx="2530743" cy="797257"/>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01112" y="5040369"/>
            <a:ext cx="2530743"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6FE70DE-0A45-4905-B8D1-3DE8977C2D4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7" name="Picture 56">
            <a:extLst>
              <a:ext uri="{FF2B5EF4-FFF2-40B4-BE49-F238E27FC236}">
                <a16:creationId xmlns:a16="http://schemas.microsoft.com/office/drawing/2014/main" id="{5AE7C56F-31DB-4800-8602-0DBC78AABD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59" name="Picture 58">
            <a:extLst>
              <a:ext uri="{FF2B5EF4-FFF2-40B4-BE49-F238E27FC236}">
                <a16:creationId xmlns:a16="http://schemas.microsoft.com/office/drawing/2014/main" id="{424B13A2-ACE3-445B-8BE1-1B74CCC060B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61" name="Picture 60">
            <a:extLst>
              <a:ext uri="{FF2B5EF4-FFF2-40B4-BE49-F238E27FC236}">
                <a16:creationId xmlns:a16="http://schemas.microsoft.com/office/drawing/2014/main" id="{C408457E-5C12-4042-B1E9-7A91B8A7F6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8" name="Rectangle 24">
            <a:extLst>
              <a:ext uri="{FF2B5EF4-FFF2-40B4-BE49-F238E27FC236}">
                <a16:creationId xmlns:a16="http://schemas.microsoft.com/office/drawing/2014/main" id="{4B0DF2ED-9AF1-47E9-A269-033CFEEC05A3}"/>
              </a:ext>
            </a:extLst>
          </p:cNvPr>
          <p:cNvSpPr>
            <a:spLocks noChangeArrowheads="1"/>
          </p:cNvSpPr>
          <p:nvPr/>
        </p:nvSpPr>
        <p:spPr bwMode="auto">
          <a:xfrm>
            <a:off x="6408013"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1" name="Line 26">
            <a:extLst>
              <a:ext uri="{FF2B5EF4-FFF2-40B4-BE49-F238E27FC236}">
                <a16:creationId xmlns:a16="http://schemas.microsoft.com/office/drawing/2014/main" id="{94C99EE1-8BE6-4D30-B585-B795C60EF1CA}"/>
              </a:ext>
            </a:extLst>
          </p:cNvPr>
          <p:cNvSpPr>
            <a:spLocks noChangeShapeType="1"/>
          </p:cNvSpPr>
          <p:nvPr/>
        </p:nvSpPr>
        <p:spPr bwMode="auto">
          <a:xfrm>
            <a:off x="6536600"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219812" y="234462"/>
            <a:ext cx="5029195" cy="1143000"/>
          </a:xfrm>
          <a:solidFill>
            <a:schemeClr val="bg1"/>
          </a:solidFill>
          <a:ln>
            <a:noFill/>
          </a:ln>
        </p:spPr>
        <p:txBody>
          <a:bodyPr lIns="90488" tIns="44450" rIns="90488" bIns="44450" anchor="b"/>
          <a:lstStyle/>
          <a:p>
            <a:pPr>
              <a:defRPr/>
            </a:pPr>
            <a:r>
              <a:rPr lang="en-US" dirty="0"/>
              <a:t>Three forms of Minor Loss equation</a:t>
            </a:r>
          </a:p>
        </p:txBody>
      </p:sp>
      <p:sp>
        <p:nvSpPr>
          <p:cNvPr id="58" name="Text Box 49">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47814"/>
            <a:ext cx="6222739" cy="704326"/>
            <a:chOff x="1538844" y="4851200"/>
            <a:chExt cx="6121942" cy="653938"/>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51200"/>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baseline="30000" dirty="0"/>
              <a:t>’</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baseline="30000" dirty="0"/>
              <a:t>’</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6253432"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E2DFA2-D33C-454A-8B3B-52CA727A4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892" y="1719208"/>
            <a:ext cx="5976894" cy="4296606"/>
          </a:xfrm>
          <a:prstGeom prst="rect">
            <a:avLst/>
          </a:prstGeom>
        </p:spPr>
      </p:pic>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73871" y="3717053"/>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930771" y="3690372"/>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BB9183CC-7422-42C2-B76C-77AEF52E021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3192C4C7-A786-4719-9127-C72C6E4216F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A6B33C1B-CF5A-44F2-BBCB-E4C2B4343F73}"/>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EED13D67-3DA1-43EB-94CD-0188BAADD49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BB78361D-2181-46A2-9E97-414E4CA71284}"/>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01CF2E9-B9B3-4E97-8DA6-9A75A93AB05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325460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Flow Controller</a:t>
            </a:r>
          </a:p>
          <a:p>
            <a:r>
              <a:rPr lang="en-US" dirty="0"/>
              <a:t>Linear Flow Orifice Meter</a:t>
            </a:r>
          </a:p>
          <a:p>
            <a:r>
              <a:rPr lang="en-US" dirty="0"/>
              <a:t>AguaClara Linear</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2"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4"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6"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 name="Picture 6">
            <a:hlinkClick r:id="rId28"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9" name="Content Placeholder 88">
            <a:extLst>
              <a:ext uri="{FF2B5EF4-FFF2-40B4-BE49-F238E27FC236}">
                <a16:creationId xmlns:a16="http://schemas.microsoft.com/office/drawing/2014/main" id="{F1631A3A-1517-4284-A97D-5C4C12EA8C87}"/>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5" name="Picture 9">
            <a:hlinkClick r:id="rId14" action="ppaction://hlinksldjump"/>
            <a:extLst>
              <a:ext uri="{FF2B5EF4-FFF2-40B4-BE49-F238E27FC236}">
                <a16:creationId xmlns:a16="http://schemas.microsoft.com/office/drawing/2014/main" id="{0461CB81-F090-41EC-BAAC-AA70C6ABEDC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6" name="Picture 3">
            <a:hlinkClick r:id="rId16" action="ppaction://hlinksldjump"/>
            <a:extLst>
              <a:ext uri="{FF2B5EF4-FFF2-40B4-BE49-F238E27FC236}">
                <a16:creationId xmlns:a16="http://schemas.microsoft.com/office/drawing/2014/main" id="{91A0A064-6222-437B-B92A-B25DCDBD09E0}"/>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7" name="Picture 3">
            <a:hlinkClick r:id="rId18" action="ppaction://hlinksldjump"/>
            <a:extLst>
              <a:ext uri="{FF2B5EF4-FFF2-40B4-BE49-F238E27FC236}">
                <a16:creationId xmlns:a16="http://schemas.microsoft.com/office/drawing/2014/main" id="{ABAF7706-9A2B-4FFE-806A-DCE1F7A85822}"/>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8" name="Picture 47">
            <a:hlinkClick r:id="rId20"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9" name="Picture 48">
            <a:hlinkClick r:id="rId22"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24"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hlinkClick r:id="rId26" action="ppaction://hlinksldjump"/>
            <a:extLst>
              <a:ext uri="{FF2B5EF4-FFF2-40B4-BE49-F238E27FC236}">
                <a16:creationId xmlns:a16="http://schemas.microsoft.com/office/drawing/2014/main" id="{9E122BC6-9B29-4E2E-8C24-6F41719C77ED}"/>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52" name="Picture 51">
            <a:hlinkClick r:id="rId2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53" name="TextBox 52">
            <a:extLst>
              <a:ext uri="{FF2B5EF4-FFF2-40B4-BE49-F238E27FC236}">
                <a16:creationId xmlns:a16="http://schemas.microsoft.com/office/drawing/2014/main" id="{FB5EE6C2-9241-4BB9-A9F4-99FE96C75B0B}"/>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615759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BB74B93D-5575-4B18-AB28-FE67EFDFDAD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1" name="Picture 9">
            <a:hlinkClick r:id="rId14" action="ppaction://hlinksldjump"/>
            <a:extLst>
              <a:ext uri="{FF2B5EF4-FFF2-40B4-BE49-F238E27FC236}">
                <a16:creationId xmlns:a16="http://schemas.microsoft.com/office/drawing/2014/main" id="{4DFF178C-C4AA-4676-9A46-22BB5D1362A2}"/>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2" name="Picture 3">
            <a:hlinkClick r:id="rId16" action="ppaction://hlinksldjump"/>
            <a:extLst>
              <a:ext uri="{FF2B5EF4-FFF2-40B4-BE49-F238E27FC236}">
                <a16:creationId xmlns:a16="http://schemas.microsoft.com/office/drawing/2014/main" id="{C507654A-D6B0-4DE1-9A46-E86A721BF478}"/>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43" name="Picture 3">
            <a:hlinkClick r:id="rId18" action="ppaction://hlinksldjump"/>
            <a:extLst>
              <a:ext uri="{FF2B5EF4-FFF2-40B4-BE49-F238E27FC236}">
                <a16:creationId xmlns:a16="http://schemas.microsoft.com/office/drawing/2014/main" id="{DD5D00F3-0467-41A8-B9E8-D8720274A0D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44" name="Picture 43">
            <a:hlinkClick r:id="rId20"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45" name="Picture 44">
            <a:hlinkClick r:id="rId22"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24"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hlinkClick r:id="rId26" action="ppaction://hlinksldjump"/>
            <a:extLst>
              <a:ext uri="{FF2B5EF4-FFF2-40B4-BE49-F238E27FC236}">
                <a16:creationId xmlns:a16="http://schemas.microsoft.com/office/drawing/2014/main" id="{7AEDB646-DFA7-4D8E-BD7C-4A998C06684A}"/>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48" name="Picture 47">
            <a:hlinkClick r:id="rId2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9"/>
          <a:stretch>
            <a:fillRect/>
          </a:stretch>
        </p:blipFill>
        <p:spPr>
          <a:xfrm>
            <a:off x="147618" y="3733004"/>
            <a:ext cx="636127" cy="111435"/>
          </a:xfrm>
          <a:prstGeom prst="rect">
            <a:avLst/>
          </a:prstGeom>
        </p:spPr>
      </p:pic>
      <p:sp>
        <p:nvSpPr>
          <p:cNvPr id="49" name="TextBox 48">
            <a:extLst>
              <a:ext uri="{FF2B5EF4-FFF2-40B4-BE49-F238E27FC236}">
                <a16:creationId xmlns:a16="http://schemas.microsoft.com/office/drawing/2014/main" id="{2CB7D48D-D912-4FD3-A70B-5CDB7A0F306D}"/>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139287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64" name="Rectangle 3">
            <a:extLst>
              <a:ext uri="{FF2B5EF4-FFF2-40B4-BE49-F238E27FC236}">
                <a16:creationId xmlns:a16="http://schemas.microsoft.com/office/drawing/2014/main" id="{61822E62-C9AC-4350-BEDB-2CD957587F42}"/>
              </a:ext>
            </a:extLst>
          </p:cNvPr>
          <p:cNvSpPr>
            <a:spLocks noGrp="1" noChangeArrowheads="1"/>
          </p:cNvSpPr>
          <p:nvPr>
            <p:ph sz="half" idx="1"/>
          </p:nvPr>
        </p:nvSpPr>
        <p:spPr>
          <a:xfrm>
            <a:off x="611316" y="1600199"/>
            <a:ext cx="4046561" cy="4827234"/>
          </a:xfrm>
        </p:spPr>
        <p:txBody>
          <a:bodyPr/>
          <a:lstStyle/>
          <a:p>
            <a:r>
              <a:rPr lang="en-US" b="1" dirty="0"/>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65" name="Content Placeholder 88">
            <a:extLst>
              <a:ext uri="{FF2B5EF4-FFF2-40B4-BE49-F238E27FC236}">
                <a16:creationId xmlns:a16="http://schemas.microsoft.com/office/drawing/2014/main" id="{0A5CF3C3-B86A-4481-8DDD-0A6E2D99D550}"/>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6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4FE66612-627C-41BE-B26F-32EBC60F4B2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67" name="Picture 1">
            <a:hlinkClick r:id="rId6" action="ppaction://hlinksldjump"/>
            <a:extLst>
              <a:ext uri="{FF2B5EF4-FFF2-40B4-BE49-F238E27FC236}">
                <a16:creationId xmlns:a16="http://schemas.microsoft.com/office/drawing/2014/main" id="{C3C4F44D-179C-49A0-B650-022CAA476E03}"/>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68" name="Picture 4">
            <a:hlinkClick r:id="rId8" action="ppaction://hlinksldjump"/>
            <a:extLst>
              <a:ext uri="{FF2B5EF4-FFF2-40B4-BE49-F238E27FC236}">
                <a16:creationId xmlns:a16="http://schemas.microsoft.com/office/drawing/2014/main" id="{C7DCC86E-005A-471A-B235-3CCE99A6EDF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69" name="Picture 5">
            <a:hlinkClick r:id="rId10" action="ppaction://hlinksldjump"/>
            <a:extLst>
              <a:ext uri="{FF2B5EF4-FFF2-40B4-BE49-F238E27FC236}">
                <a16:creationId xmlns:a16="http://schemas.microsoft.com/office/drawing/2014/main" id="{54992082-7C02-4BFA-B302-167CA326B4F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70" name="Picture 8">
            <a:hlinkClick r:id="rId12" action="ppaction://hlinksldjump"/>
            <a:extLst>
              <a:ext uri="{FF2B5EF4-FFF2-40B4-BE49-F238E27FC236}">
                <a16:creationId xmlns:a16="http://schemas.microsoft.com/office/drawing/2014/main" id="{06BD600D-2984-4D74-B554-0AE4EF9C8FD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71" name="Picture 9">
            <a:hlinkClick r:id="rId14" action="ppaction://hlinksldjump"/>
            <a:extLst>
              <a:ext uri="{FF2B5EF4-FFF2-40B4-BE49-F238E27FC236}">
                <a16:creationId xmlns:a16="http://schemas.microsoft.com/office/drawing/2014/main" id="{AA3AFE8D-E036-4D95-9061-3E3B729C5000}"/>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72" name="Picture 3">
            <a:hlinkClick r:id="rId16" action="ppaction://hlinksldjump"/>
            <a:extLst>
              <a:ext uri="{FF2B5EF4-FFF2-40B4-BE49-F238E27FC236}">
                <a16:creationId xmlns:a16="http://schemas.microsoft.com/office/drawing/2014/main" id="{3422ADBF-0138-4284-84E2-D398FCAB72BF}"/>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73" name="Picture 3">
            <a:hlinkClick r:id="rId18" action="ppaction://hlinksldjump"/>
            <a:extLst>
              <a:ext uri="{FF2B5EF4-FFF2-40B4-BE49-F238E27FC236}">
                <a16:creationId xmlns:a16="http://schemas.microsoft.com/office/drawing/2014/main" id="{DC201650-C722-43D6-B5A6-569785612FB4}"/>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74" name="Picture 73">
            <a:hlinkClick r:id="rId20" action="ppaction://hlinksldjump"/>
            <a:extLst>
              <a:ext uri="{FF2B5EF4-FFF2-40B4-BE49-F238E27FC236}">
                <a16:creationId xmlns:a16="http://schemas.microsoft.com/office/drawing/2014/main" id="{521CEA95-68ED-4B1C-809E-23CF54DBB7E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75" name="Picture 74">
            <a:hlinkClick r:id="rId22" action="ppaction://hlinksldjump"/>
            <a:extLst>
              <a:ext uri="{FF2B5EF4-FFF2-40B4-BE49-F238E27FC236}">
                <a16:creationId xmlns:a16="http://schemas.microsoft.com/office/drawing/2014/main" id="{80226541-FD16-4A19-88A9-2B564F04E300}"/>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76" name="Picture 2" descr="Image result for head">
            <a:hlinkClick r:id="rId24" action="ppaction://hlinksldjump"/>
            <a:extLst>
              <a:ext uri="{FF2B5EF4-FFF2-40B4-BE49-F238E27FC236}">
                <a16:creationId xmlns:a16="http://schemas.microsoft.com/office/drawing/2014/main" id="{AC95BACC-1083-4213-A41D-0BE6D145448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hlinkClick r:id="rId26" action="ppaction://hlinksldjump"/>
            <a:extLst>
              <a:ext uri="{FF2B5EF4-FFF2-40B4-BE49-F238E27FC236}">
                <a16:creationId xmlns:a16="http://schemas.microsoft.com/office/drawing/2014/main" id="{2AB0D946-4B42-44A8-82BF-74B537036F9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78" name="Picture 77">
            <a:hlinkClick r:id="rId28" action="ppaction://hlinksldjump"/>
            <a:extLst>
              <a:ext uri="{FF2B5EF4-FFF2-40B4-BE49-F238E27FC236}">
                <a16:creationId xmlns:a16="http://schemas.microsoft.com/office/drawing/2014/main" id="{4519DE9D-A37B-4FD9-B2E9-394D8472B6F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79" name="TextBox 78">
            <a:extLst>
              <a:ext uri="{FF2B5EF4-FFF2-40B4-BE49-F238E27FC236}">
                <a16:creationId xmlns:a16="http://schemas.microsoft.com/office/drawing/2014/main" id="{1988ABB6-F394-40C0-BC28-E2FCDA8F819A}"/>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625723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428"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429"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dirty="0"/>
              <a:t>A related tangent…</a:t>
            </a:r>
            <a:br>
              <a:rPr lang="en-US" dirty="0"/>
            </a:br>
            <a:r>
              <a:rPr lang="en-US" dirty="0">
                <a:hlinkClick r:id="rId5"/>
              </a:rPr>
              <a:t>Design</a:t>
            </a:r>
            <a:r>
              <a:rPr lang="en-US" dirty="0"/>
              <a:t> a drain system for a tank</a:t>
            </a:r>
          </a:p>
        </p:txBody>
      </p:sp>
      <p:sp>
        <p:nvSpPr>
          <p:cNvPr id="17" name="TextBox 16"/>
          <p:cNvSpPr txBox="1"/>
          <p:nvPr/>
        </p:nvSpPr>
        <p:spPr>
          <a:xfrm>
            <a:off x="174217" y="5675293"/>
            <a:ext cx="4055273" cy="954107"/>
          </a:xfrm>
          <a:prstGeom prst="rect">
            <a:avLst/>
          </a:prstGeom>
          <a:noFill/>
        </p:spPr>
        <p:txBody>
          <a:bodyPr wrap="square" rtlCol="0">
            <a:spAutoFit/>
          </a:bodyPr>
          <a:lstStyle/>
          <a:p>
            <a:r>
              <a:rPr lang="en-US" dirty="0" err="1">
                <a:solidFill>
                  <a:srgbClr val="AC0000"/>
                </a:solidFill>
              </a:rPr>
              <a:t>K</a:t>
            </a:r>
            <a:r>
              <a:rPr lang="en-US" baseline="-25000" dirty="0" err="1">
                <a:solidFill>
                  <a:srgbClr val="AC0000"/>
                </a:solidFill>
              </a:rPr>
              <a:t>e</a:t>
            </a:r>
            <a:r>
              <a:rPr lang="en-US" dirty="0">
                <a:solidFill>
                  <a:srgbClr val="AC0000"/>
                </a:solidFill>
              </a:rPr>
              <a:t> is the total minor loss for the drain system</a:t>
            </a:r>
          </a:p>
        </p:txBody>
      </p:sp>
      <p:pic>
        <p:nvPicPr>
          <p:cNvPr id="342029" name="Picture 13" descr="C:\Users\mw24\Pictures\Atima 5 sed wire front.png"/>
          <p:cNvPicPr>
            <a:picLocks noChangeAspect="1" noChangeArrowheads="1"/>
          </p:cNvPicPr>
          <p:nvPr/>
        </p:nvPicPr>
        <p:blipFill>
          <a:blip r:embed="rId6" cstate="print"/>
          <a:srcRect/>
          <a:stretch>
            <a:fillRect/>
          </a:stretch>
        </p:blipFill>
        <p:spPr bwMode="auto">
          <a:xfrm>
            <a:off x="5748130" y="1754380"/>
            <a:ext cx="3299155" cy="1524561"/>
          </a:xfrm>
          <a:prstGeom prst="rect">
            <a:avLst/>
          </a:prstGeom>
          <a:noFill/>
        </p:spPr>
      </p:pic>
      <p:pic>
        <p:nvPicPr>
          <p:cNvPr id="18" name="Picture 2" descr="Sage or Guide">
            <a:hlinkClick r:id="rId7" action="ppaction://hlinkpres?slideindex=12&amp;slidetitle=TankDrainTime"/>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7088" y="70397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id="{9948CEBB-CBDC-4C35-84CA-B0888DCCAE6D}"/>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74217" y="2119336"/>
            <a:ext cx="5219707" cy="799935"/>
          </a:xfrm>
          <a:prstGeom prst="rect">
            <a:avLst/>
          </a:prstGeom>
        </p:spPr>
      </p:pic>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03983" y="3561806"/>
            <a:ext cx="3214585" cy="2772974"/>
          </a:xfrm>
          <a:prstGeom prst="rect">
            <a:avLst/>
          </a:prstGeom>
        </p:spPr>
      </p:pic>
      <p:pic>
        <p:nvPicPr>
          <p:cNvPr id="9" name="Picture 8">
            <a:extLst>
              <a:ext uri="{FF2B5EF4-FFF2-40B4-BE49-F238E27FC236}">
                <a16:creationId xmlns:a16="http://schemas.microsoft.com/office/drawing/2014/main" id="{E89E1DCD-27D7-4062-817B-4712B4C8AAA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74217" y="4548325"/>
            <a:ext cx="5090178" cy="799935"/>
          </a:xfrm>
          <a:prstGeom prst="rect">
            <a:avLst/>
          </a:prstGeom>
        </p:spPr>
      </p:pic>
      <p:sp>
        <p:nvSpPr>
          <p:cNvPr id="22" name="TextBox 21">
            <a:extLst>
              <a:ext uri="{FF2B5EF4-FFF2-40B4-BE49-F238E27FC236}">
                <a16:creationId xmlns:a16="http://schemas.microsoft.com/office/drawing/2014/main" id="{070ABBEA-4033-46BA-BFCE-90EEA5FE99CA}"/>
              </a:ext>
            </a:extLst>
          </p:cNvPr>
          <p:cNvSpPr txBox="1"/>
          <p:nvPr/>
        </p:nvSpPr>
        <p:spPr>
          <a:xfrm>
            <a:off x="96715" y="1543515"/>
            <a:ext cx="3789820" cy="523220"/>
          </a:xfrm>
          <a:prstGeom prst="rect">
            <a:avLst/>
          </a:prstGeom>
          <a:noFill/>
        </p:spPr>
        <p:txBody>
          <a:bodyPr wrap="none" rtlCol="0">
            <a:spAutoFit/>
          </a:bodyPr>
          <a:lstStyle/>
          <a:p>
            <a:r>
              <a:rPr lang="en-US" dirty="0"/>
              <a:t>Sedimentation tank drain</a:t>
            </a:r>
          </a:p>
        </p:txBody>
      </p:sp>
      <p:sp>
        <p:nvSpPr>
          <p:cNvPr id="23" name="TextBox 22">
            <a:extLst>
              <a:ext uri="{FF2B5EF4-FFF2-40B4-BE49-F238E27FC236}">
                <a16:creationId xmlns:a16="http://schemas.microsoft.com/office/drawing/2014/main" id="{D759531C-8F97-4537-9419-E6639D1DCE67}"/>
              </a:ext>
            </a:extLst>
          </p:cNvPr>
          <p:cNvSpPr txBox="1"/>
          <p:nvPr/>
        </p:nvSpPr>
        <p:spPr>
          <a:xfrm>
            <a:off x="74030" y="3897539"/>
            <a:ext cx="2645276" cy="523220"/>
          </a:xfrm>
          <a:prstGeom prst="rect">
            <a:avLst/>
          </a:prstGeom>
          <a:noFill/>
        </p:spPr>
        <p:txBody>
          <a:bodyPr wrap="none" rtlCol="0">
            <a:spAutoFit/>
          </a:bodyPr>
          <a:lstStyle/>
          <a:p>
            <a:r>
              <a:rPr lang="en-US" dirty="0"/>
              <a:t>Flocculator drain</a:t>
            </a:r>
          </a:p>
        </p:txBody>
      </p:sp>
      <p:sp>
        <p:nvSpPr>
          <p:cNvPr id="12" name="Oval 11">
            <a:extLst>
              <a:ext uri="{FF2B5EF4-FFF2-40B4-BE49-F238E27FC236}">
                <a16:creationId xmlns:a16="http://schemas.microsoft.com/office/drawing/2014/main" id="{A36B7C9D-A04A-4F38-BF8B-887239C85AC6}"/>
              </a:ext>
            </a:extLst>
          </p:cNvPr>
          <p:cNvSpPr/>
          <p:nvPr/>
        </p:nvSpPr>
        <p:spPr>
          <a:xfrm>
            <a:off x="425431" y="2403553"/>
            <a:ext cx="638437" cy="422963"/>
          </a:xfrm>
          <a:prstGeom prst="ellipse">
            <a:avLst/>
          </a:prstGeom>
          <a:noFill/>
          <a:ln>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838091-2EAB-44CE-B9BB-2532CCB26D76}"/>
              </a:ext>
            </a:extLst>
          </p:cNvPr>
          <p:cNvSpPr/>
          <p:nvPr/>
        </p:nvSpPr>
        <p:spPr>
          <a:xfrm>
            <a:off x="407847" y="4836544"/>
            <a:ext cx="535860" cy="422963"/>
          </a:xfrm>
          <a:prstGeom prst="ellipse">
            <a:avLst/>
          </a:prstGeom>
          <a:noFill/>
          <a:ln>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22" name="Content Placeholder 88">
            <a:extLst>
              <a:ext uri="{FF2B5EF4-FFF2-40B4-BE49-F238E27FC236}">
                <a16:creationId xmlns:a16="http://schemas.microsoft.com/office/drawing/2014/main" id="{FF0E23AA-0001-433E-829A-BED3070ACEE8}"/>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8" name="Picture 9">
            <a:hlinkClick r:id="rId14" action="ppaction://hlinksldjump"/>
            <a:extLst>
              <a:ext uri="{FF2B5EF4-FFF2-40B4-BE49-F238E27FC236}">
                <a16:creationId xmlns:a16="http://schemas.microsoft.com/office/drawing/2014/main" id="{5231666A-A192-417E-BA28-C7702C6D1FFF}"/>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16" action="ppaction://hlinksldjump"/>
            <a:extLst>
              <a:ext uri="{FF2B5EF4-FFF2-40B4-BE49-F238E27FC236}">
                <a16:creationId xmlns:a16="http://schemas.microsoft.com/office/drawing/2014/main" id="{53D432CF-BE48-4178-8A59-65D7BDF6648D}"/>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30" name="Picture 3">
            <a:hlinkClick r:id="rId18" action="ppaction://hlinksldjump"/>
            <a:extLst>
              <a:ext uri="{FF2B5EF4-FFF2-40B4-BE49-F238E27FC236}">
                <a16:creationId xmlns:a16="http://schemas.microsoft.com/office/drawing/2014/main" id="{C419A735-8238-487E-9C87-05C363E94BC6}"/>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1" name="Picture 30">
            <a:hlinkClick r:id="rId20"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2" name="Picture 31">
            <a:hlinkClick r:id="rId22"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24"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26" action="ppaction://hlinksldjump"/>
            <a:extLst>
              <a:ext uri="{FF2B5EF4-FFF2-40B4-BE49-F238E27FC236}">
                <a16:creationId xmlns:a16="http://schemas.microsoft.com/office/drawing/2014/main" id="{8BF222B0-D002-410F-B077-8097ED86A0B5}"/>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5" name="Picture 34">
            <a:hlinkClick r:id="rId2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6" name="TextBox 35">
            <a:extLst>
              <a:ext uri="{FF2B5EF4-FFF2-40B4-BE49-F238E27FC236}">
                <a16:creationId xmlns:a16="http://schemas.microsoft.com/office/drawing/2014/main" id="{6605696A-DFBF-49E8-8639-924A327CB17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799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20"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What causes drag?</a:t>
            </a:r>
          </a:p>
          <a:p>
            <a:r>
              <a:rPr lang="en-US" dirty="0"/>
              <a:t>Best orientation to reduce drag?</a:t>
            </a:r>
          </a:p>
        </p:txBody>
      </p:sp>
      <p:pic>
        <p:nvPicPr>
          <p:cNvPr id="4" name="Picture 2" descr="Sage or Guide">
            <a:hlinkClick r:id="rId2" action="ppaction://hlinkpres?slideindex=2&amp;slidetitle=Bicyc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99" y="1652930"/>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Sage or Guide">
            <a:hlinkClick r:id="rId4" action="ppaction://hlinkpres?slideindex=3&amp;slidetitle=dra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17" y="2125176"/>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268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12D2C09B-43D2-4614-B354-83C74B77F22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145655" y="5509813"/>
            <a:ext cx="3800381" cy="323048"/>
          </a:xfrm>
          <a:prstGeom prst="rect">
            <a:avLst/>
          </a:prstGeom>
        </p:spPr>
      </p:pic>
      <p:pic>
        <p:nvPicPr>
          <p:cNvPr id="5" name="Picture 4">
            <a:extLst>
              <a:ext uri="{FF2B5EF4-FFF2-40B4-BE49-F238E27FC236}">
                <a16:creationId xmlns:a16="http://schemas.microsoft.com/office/drawing/2014/main" id="{498E8A32-2E1D-4749-9F03-8304E6C8AA4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6662" y="5968600"/>
            <a:ext cx="2334476"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p:txBody>
          <a:bodyPr/>
          <a:lstStyle/>
          <a:p>
            <a:r>
              <a:rPr lang="en-US" dirty="0"/>
              <a:t>Variable Orifice</a:t>
            </a:r>
          </a:p>
        </p:txBody>
      </p:sp>
      <p:pic>
        <p:nvPicPr>
          <p:cNvPr id="130053" name="Picture 5"/>
          <p:cNvPicPr>
            <a:picLocks noChangeAspect="1" noChangeArrowheads="1"/>
          </p:cNvPicPr>
          <p:nvPr/>
        </p:nvPicPr>
        <p:blipFill>
          <a:blip r:embed="rId3" cstate="print"/>
          <a:srcRect/>
          <a:stretch>
            <a:fillRect/>
          </a:stretch>
        </p:blipFill>
        <p:spPr bwMode="auto">
          <a:xfrm>
            <a:off x="0" y="1878013"/>
            <a:ext cx="3543300" cy="4724400"/>
          </a:xfrm>
          <a:prstGeom prst="rect">
            <a:avLst/>
          </a:prstGeom>
          <a:noFill/>
          <a:ln w="9525">
            <a:noFill/>
            <a:miter lim="800000"/>
            <a:headEnd/>
            <a:tailEnd/>
          </a:ln>
        </p:spPr>
      </p:pic>
      <p:pic>
        <p:nvPicPr>
          <p:cNvPr id="130136" name="Picture 88"/>
          <p:cNvPicPr>
            <a:picLocks noChangeAspect="1" noChangeArrowheads="1"/>
          </p:cNvPicPr>
          <p:nvPr/>
        </p:nvPicPr>
        <p:blipFill>
          <a:blip r:embed="rId4" cstate="print"/>
          <a:srcRect/>
          <a:stretch>
            <a:fillRect/>
          </a:stretch>
        </p:blipFill>
        <p:spPr bwMode="auto">
          <a:xfrm>
            <a:off x="4568825" y="1155020"/>
            <a:ext cx="4575175" cy="5527675"/>
          </a:xfrm>
          <a:prstGeom prst="rect">
            <a:avLst/>
          </a:prstGeom>
          <a:noFill/>
          <a:ln w="12700">
            <a:noFill/>
            <a:miter lim="800000"/>
            <a:headEnd type="none" w="lg" len="med"/>
            <a:tailEnd type="none" w="lg" len="med"/>
          </a:ln>
          <a:effectLst/>
        </p:spPr>
      </p:pic>
      <p:sp>
        <p:nvSpPr>
          <p:cNvPr id="5" name="TextBox 4"/>
          <p:cNvSpPr txBox="1"/>
          <p:nvPr/>
        </p:nvSpPr>
        <p:spPr>
          <a:xfrm>
            <a:off x="3657600" y="1733107"/>
            <a:ext cx="1733107" cy="2031325"/>
          </a:xfrm>
          <a:prstGeom prst="rect">
            <a:avLst/>
          </a:prstGeom>
          <a:noFill/>
        </p:spPr>
        <p:txBody>
          <a:bodyPr wrap="square" rtlCol="0">
            <a:spAutoFit/>
          </a:bodyPr>
          <a:lstStyle/>
          <a:p>
            <a:r>
              <a:rPr lang="en-US" sz="1800" dirty="0"/>
              <a:t>Variable head or variable resistance?</a:t>
            </a:r>
          </a:p>
          <a:p>
            <a:r>
              <a:rPr lang="en-US" sz="1800" dirty="0"/>
              <a:t>How is flow varied?</a:t>
            </a:r>
          </a:p>
          <a:p>
            <a:r>
              <a:rPr lang="en-US" sz="1800" dirty="0">
                <a:solidFill>
                  <a:schemeClr val="accent4"/>
                </a:solidFill>
              </a:rPr>
              <a:t>Variable orifice area</a:t>
            </a:r>
          </a:p>
        </p:txBody>
      </p:sp>
      <p:sp>
        <p:nvSpPr>
          <p:cNvPr id="6" name="Line 51"/>
          <p:cNvSpPr>
            <a:spLocks noChangeShapeType="1"/>
          </p:cNvSpPr>
          <p:nvPr/>
        </p:nvSpPr>
        <p:spPr bwMode="auto">
          <a:xfrm flipH="1" flipV="1">
            <a:off x="3749526" y="2581421"/>
            <a:ext cx="981961"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2" name="TextBox 1"/>
          <p:cNvSpPr txBox="1"/>
          <p:nvPr/>
        </p:nvSpPr>
        <p:spPr>
          <a:xfrm>
            <a:off x="3573244" y="6462219"/>
            <a:ext cx="5570756" cy="369332"/>
          </a:xfrm>
          <a:prstGeom prst="rect">
            <a:avLst/>
          </a:prstGeom>
          <a:noFill/>
        </p:spPr>
        <p:txBody>
          <a:bodyPr wrap="none" rtlCol="0">
            <a:spAutoFit/>
          </a:bodyPr>
          <a:lstStyle/>
          <a:p>
            <a:r>
              <a:rPr lang="en-US" sz="1800" dirty="0"/>
              <a:t>How would you figure out the required size of the orifice?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3" name="Text Box 27"/>
          <p:cNvSpPr txBox="1">
            <a:spLocks noChangeArrowheads="1"/>
          </p:cNvSpPr>
          <p:nvPr/>
        </p:nvSpPr>
        <p:spPr bwMode="auto">
          <a:xfrm>
            <a:off x="263525" y="2979738"/>
            <a:ext cx="2455863" cy="519112"/>
          </a:xfrm>
          <a:prstGeom prst="rect">
            <a:avLst/>
          </a:prstGeom>
          <a:noFill/>
          <a:ln w="12700">
            <a:noFill/>
            <a:miter lim="800000"/>
            <a:headEnd type="none" w="lg" len="med"/>
            <a:tailEnd type="none" w="lg" len="med"/>
          </a:ln>
          <a:effectLst/>
        </p:spPr>
        <p:txBody>
          <a:bodyPr wrap="none">
            <a:spAutoFit/>
          </a:bodyPr>
          <a:lstStyle/>
          <a:p>
            <a:r>
              <a:rPr lang="en-US"/>
              <a:t>If laminar flow!</a:t>
            </a:r>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4" name="Text Box 38"/>
          <p:cNvSpPr txBox="1">
            <a:spLocks noChangeArrowheads="1"/>
          </p:cNvSpPr>
          <p:nvPr/>
        </p:nvSpPr>
        <p:spPr bwMode="auto">
          <a:xfrm>
            <a:off x="2209096" y="4388886"/>
            <a:ext cx="3616325" cy="519113"/>
          </a:xfrm>
          <a:prstGeom prst="rect">
            <a:avLst/>
          </a:prstGeom>
          <a:noFill/>
          <a:ln w="12700">
            <a:noFill/>
            <a:miter lim="800000"/>
            <a:headEnd type="none" w="lg" len="med"/>
            <a:tailEnd type="none" w="lg" len="med"/>
          </a:ln>
          <a:effectLst/>
        </p:spPr>
        <p:txBody>
          <a:bodyPr wrap="none">
            <a:spAutoFit/>
          </a:bodyPr>
          <a:lstStyle/>
          <a:p>
            <a:r>
              <a:rPr lang="en-US"/>
              <a:t>Neglecting minor losses</a:t>
            </a:r>
          </a:p>
        </p:txBody>
      </p:sp>
      <p:sp>
        <p:nvSpPr>
          <p:cNvPr id="39" name="Rounded Rectangle 38"/>
          <p:cNvSpPr/>
          <p:nvPr/>
        </p:nvSpPr>
        <p:spPr bwMode="auto">
          <a:xfrm>
            <a:off x="2085892" y="4374226"/>
            <a:ext cx="3753015" cy="532737"/>
          </a:xfrm>
          <a:prstGeom prst="roundRect">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sp>
        <p:nvSpPr>
          <p:cNvPr id="5" name="Freeform 4"/>
          <p:cNvSpPr/>
          <p:nvPr/>
        </p:nvSpPr>
        <p:spPr bwMode="auto">
          <a:xfrm>
            <a:off x="78242" y="4699591"/>
            <a:ext cx="814893" cy="1711842"/>
          </a:xfrm>
          <a:custGeom>
            <a:avLst/>
            <a:gdLst>
              <a:gd name="connsiteX0" fmla="*/ 187572 w 814893"/>
              <a:gd name="connsiteY0" fmla="*/ 1711842 h 1711842"/>
              <a:gd name="connsiteX1" fmla="*/ 38716 w 814893"/>
              <a:gd name="connsiteY1" fmla="*/ 956930 h 1711842"/>
              <a:gd name="connsiteX2" fmla="*/ 814893 w 814893"/>
              <a:gd name="connsiteY2" fmla="*/ 0 h 1711842"/>
            </a:gdLst>
            <a:ahLst/>
            <a:cxnLst>
              <a:cxn ang="0">
                <a:pos x="connsiteX0" y="connsiteY0"/>
              </a:cxn>
              <a:cxn ang="0">
                <a:pos x="connsiteX1" y="connsiteY1"/>
              </a:cxn>
              <a:cxn ang="0">
                <a:pos x="connsiteX2" y="connsiteY2"/>
              </a:cxn>
            </a:cxnLst>
            <a:rect l="l" t="t" r="r" b="b"/>
            <a:pathLst>
              <a:path w="814893" h="1711842">
                <a:moveTo>
                  <a:pt x="187572" y="1711842"/>
                </a:moveTo>
                <a:cubicBezTo>
                  <a:pt x="60867" y="1477039"/>
                  <a:pt x="-65837" y="1242237"/>
                  <a:pt x="38716" y="956930"/>
                </a:cubicBezTo>
                <a:cubicBezTo>
                  <a:pt x="143269" y="671623"/>
                  <a:pt x="479081" y="335811"/>
                  <a:pt x="814893" y="0"/>
                </a:cubicBezTo>
              </a:path>
            </a:pathLst>
          </a:cu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3C40AE85-81A9-42EE-9EF8-E825D413F3A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2736" y="3506391"/>
            <a:ext cx="2763052" cy="596693"/>
          </a:xfrm>
          <a:prstGeom prst="rect">
            <a:avLst/>
          </a:prstGeom>
        </p:spPr>
      </p:pic>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5942" y="4374226"/>
            <a:ext cx="1623384" cy="651466"/>
          </a:xfrm>
          <a:prstGeom prst="rect">
            <a:avLst/>
          </a:prstGeom>
        </p:spPr>
      </p:pic>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6177" y="6395521"/>
            <a:ext cx="1662476" cy="2148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B75780CF-6AEC-4238-A556-86BBE5FC9E60}"/>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77E3923F-8E9D-4D72-9D49-74C42372DED1}"/>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83B9BCB-0F64-46A8-930E-1FA431F63491}"/>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C1C8827B-B556-48C2-81FE-59F66DDEF48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5FB4D4DC-E4E4-4F5F-9452-019391061A5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A971473E-0A57-4580-A0AD-71F90FDF0F33}"/>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4829903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32C1F6DA-0DC0-4950-B53A-640F4BCFC3F5}"/>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Flow Controller</a:t>
            </a:r>
          </a:p>
          <a:p>
            <a:r>
              <a:rPr lang="en-US" dirty="0">
                <a:solidFill>
                  <a:schemeClr val="bg1">
                    <a:lumMod val="75000"/>
                  </a:schemeClr>
                </a:solidFill>
              </a:rPr>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C50E5A17-869C-4A73-9681-D8C986D2984C}"/>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C48EC95E-EF7D-4190-A156-2C28A222363A}"/>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E1FE0279-CDF7-4011-B27F-DAE678466653}"/>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A8BD57CE-E774-4430-9BD6-E536FCCC8EF3}"/>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F762A63D-03AC-47D7-B76A-A93078083862}"/>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239102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0"/>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7086600" y="5140325"/>
            <a:ext cx="1974850"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670560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601980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670560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670560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571500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632460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647700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601980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579120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670560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alum dose</a:t>
            </a:r>
          </a:p>
        </p:txBody>
      </p:sp>
      <p:sp>
        <p:nvSpPr>
          <p:cNvPr id="315487" name="Text Box 95"/>
          <p:cNvSpPr txBox="1">
            <a:spLocks noChangeArrowheads="1"/>
          </p:cNvSpPr>
          <p:nvPr/>
        </p:nvSpPr>
        <p:spPr bwMode="auto">
          <a:xfrm>
            <a:off x="418465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546100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243046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0" name="Text Box 98"/>
          <p:cNvSpPr txBox="1">
            <a:spLocks noChangeArrowheads="1"/>
          </p:cNvSpPr>
          <p:nvPr/>
        </p:nvSpPr>
        <p:spPr bwMode="auto">
          <a:xfrm>
            <a:off x="228600" y="1787525"/>
            <a:ext cx="3581400" cy="1006475"/>
          </a:xfrm>
          <a:prstGeom prst="rect">
            <a:avLst/>
          </a:prstGeom>
          <a:noFill/>
          <a:ln w="12700">
            <a:noFill/>
            <a:miter lim="800000"/>
            <a:headEnd type="none" w="lg" len="med"/>
            <a:tailEnd type="none" w="lg" len="med"/>
          </a:ln>
          <a:effectLst/>
        </p:spPr>
        <p:txBody>
          <a:bodyPr>
            <a:spAutoFit/>
          </a:bodyPr>
          <a:lstStyle/>
          <a:p>
            <a:r>
              <a:rPr lang="en-US" sz="2000"/>
              <a:t>The fluid level in the bottle should be at the same level as the 0 cm mark</a:t>
            </a:r>
          </a:p>
        </p:txBody>
      </p:sp>
      <p:sp>
        <p:nvSpPr>
          <p:cNvPr id="315491" name="Text Box 99"/>
          <p:cNvSpPr txBox="1">
            <a:spLocks noChangeArrowheads="1"/>
          </p:cNvSpPr>
          <p:nvPr/>
        </p:nvSpPr>
        <p:spPr bwMode="auto">
          <a:xfrm>
            <a:off x="431800" y="1042988"/>
            <a:ext cx="2733675" cy="396875"/>
          </a:xfrm>
          <a:prstGeom prst="rect">
            <a:avLst/>
          </a:prstGeom>
          <a:noFill/>
          <a:ln w="12700">
            <a:noFill/>
            <a:miter lim="800000"/>
            <a:headEnd type="none" w="lg" len="med"/>
            <a:tailEnd type="none" w="lg" len="med"/>
          </a:ln>
          <a:effectLst/>
        </p:spPr>
        <p:txBody>
          <a:bodyPr wrap="none">
            <a:spAutoFit/>
          </a:bodyPr>
          <a:lstStyle/>
          <a:p>
            <a:r>
              <a:rPr lang="en-US" sz="2000"/>
              <a:t>Tube from the stock tank</a:t>
            </a:r>
          </a:p>
        </p:txBody>
      </p:sp>
      <p:sp>
        <p:nvSpPr>
          <p:cNvPr id="315492" name="Text Box 100"/>
          <p:cNvSpPr txBox="1">
            <a:spLocks noChangeArrowheads="1"/>
          </p:cNvSpPr>
          <p:nvPr/>
        </p:nvSpPr>
        <p:spPr bwMode="auto">
          <a:xfrm>
            <a:off x="5610225" y="50800"/>
            <a:ext cx="1422400" cy="396875"/>
          </a:xfrm>
          <a:prstGeom prst="rect">
            <a:avLst/>
          </a:prstGeom>
          <a:noFill/>
          <a:ln w="12700">
            <a:noFill/>
            <a:miter lim="800000"/>
            <a:headEnd type="none" w="lg" len="med"/>
            <a:tailEnd type="none" w="lg" len="med"/>
          </a:ln>
          <a:effectLst/>
        </p:spPr>
        <p:txBody>
          <a:bodyPr>
            <a:spAutoFit/>
          </a:bodyPr>
          <a:lstStyle/>
          <a:p>
            <a:r>
              <a:rPr lang="en-US" sz="2000"/>
              <a:t>Air vent</a:t>
            </a:r>
          </a:p>
        </p:txBody>
      </p:sp>
      <p:sp>
        <p:nvSpPr>
          <p:cNvPr id="315493" name="Line 101"/>
          <p:cNvSpPr>
            <a:spLocks noChangeShapeType="1"/>
          </p:cNvSpPr>
          <p:nvPr/>
        </p:nvSpPr>
        <p:spPr bwMode="auto">
          <a:xfrm flipH="1">
            <a:off x="479425" y="1435100"/>
            <a:ext cx="38877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sp>
        <p:nvSpPr>
          <p:cNvPr id="315494" name="Text Box 102"/>
          <p:cNvSpPr txBox="1">
            <a:spLocks noChangeArrowheads="1"/>
          </p:cNvSpPr>
          <p:nvPr/>
        </p:nvSpPr>
        <p:spPr bwMode="auto">
          <a:xfrm>
            <a:off x="754221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628808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sp>
        <p:nvSpPr>
          <p:cNvPr id="315496" name="Text Box 104"/>
          <p:cNvSpPr txBox="1">
            <a:spLocks noChangeArrowheads="1"/>
          </p:cNvSpPr>
          <p:nvPr/>
        </p:nvSpPr>
        <p:spPr bwMode="auto">
          <a:xfrm>
            <a:off x="595313" y="4341813"/>
            <a:ext cx="4764087" cy="701675"/>
          </a:xfrm>
          <a:prstGeom prst="rect">
            <a:avLst/>
          </a:prstGeom>
          <a:noFill/>
          <a:ln w="12700">
            <a:noFill/>
            <a:miter lim="800000"/>
            <a:headEnd type="none" w="lg" len="med"/>
            <a:tailEnd type="none" w="lg" len="med"/>
          </a:ln>
          <a:effectLst/>
        </p:spPr>
        <p:txBody>
          <a:bodyPr>
            <a:spAutoFit/>
          </a:bodyPr>
          <a:lstStyle/>
          <a:p>
            <a:r>
              <a:rPr lang="en-US" sz="2000"/>
              <a:t>Flexible tube with length set to deliver target maximum flow at maximum head loss </a:t>
            </a:r>
          </a:p>
        </p:txBody>
      </p:sp>
      <p:grpSp>
        <p:nvGrpSpPr>
          <p:cNvPr id="315497" name="Group 105"/>
          <p:cNvGrpSpPr>
            <a:grpSpLocks/>
          </p:cNvGrpSpPr>
          <p:nvPr/>
        </p:nvGrpSpPr>
        <p:grpSpPr bwMode="auto">
          <a:xfrm>
            <a:off x="426243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618648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516255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4" name="Line 122"/>
          <p:cNvSpPr>
            <a:spLocks noChangeShapeType="1"/>
          </p:cNvSpPr>
          <p:nvPr/>
        </p:nvSpPr>
        <p:spPr bwMode="auto">
          <a:xfrm flipH="1">
            <a:off x="5681663" y="7096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515" name="Text Box 123"/>
          <p:cNvSpPr txBox="1">
            <a:spLocks noChangeArrowheads="1"/>
          </p:cNvSpPr>
          <p:nvPr/>
        </p:nvSpPr>
        <p:spPr bwMode="auto">
          <a:xfrm>
            <a:off x="6826250" y="492125"/>
            <a:ext cx="1431925" cy="396875"/>
          </a:xfrm>
          <a:prstGeom prst="rect">
            <a:avLst/>
          </a:prstGeom>
          <a:noFill/>
          <a:ln w="12700">
            <a:noFill/>
            <a:miter lim="800000"/>
            <a:headEnd type="none" w="lg" len="med"/>
            <a:tailEnd type="none" w="lg" len="med"/>
          </a:ln>
          <a:effectLst/>
        </p:spPr>
        <p:txBody>
          <a:bodyPr>
            <a:spAutoFit/>
          </a:bodyPr>
          <a:lstStyle/>
          <a:p>
            <a:r>
              <a:rPr lang="en-US" sz="2000"/>
              <a:t>1 L bottle</a:t>
            </a:r>
          </a:p>
        </p:txBody>
      </p:sp>
      <p:sp>
        <p:nvSpPr>
          <p:cNvPr id="2" name="TextBox 1"/>
          <p:cNvSpPr txBox="1"/>
          <p:nvPr/>
        </p:nvSpPr>
        <p:spPr>
          <a:xfrm>
            <a:off x="431800" y="5260449"/>
            <a:ext cx="3752850" cy="1631216"/>
          </a:xfrm>
          <a:prstGeom prst="rect">
            <a:avLst/>
          </a:prstGeom>
          <a:noFill/>
        </p:spPr>
        <p:txBody>
          <a:bodyPr wrap="square" rtlCol="0">
            <a:spAutoFit/>
          </a:bodyPr>
          <a:lstStyle/>
          <a:p>
            <a:r>
              <a:rPr lang="en-US" sz="2000" dirty="0"/>
              <a:t>In our first flow controllers we didn’t realize how important “straight” was! We ignored minor losses and minor losses weren’t minor!</a:t>
            </a:r>
          </a:p>
        </p:txBody>
      </p:sp>
      <p:sp>
        <p:nvSpPr>
          <p:cNvPr id="3" name="Rectangle 2"/>
          <p:cNvSpPr/>
          <p:nvPr/>
        </p:nvSpPr>
        <p:spPr>
          <a:xfrm>
            <a:off x="595313" y="3618210"/>
            <a:ext cx="2353529" cy="461665"/>
          </a:xfrm>
          <a:prstGeom prst="rect">
            <a:avLst/>
          </a:prstGeom>
        </p:spPr>
        <p:txBody>
          <a:bodyPr wrap="none">
            <a:spAutoFit/>
          </a:bodyPr>
          <a:lstStyle/>
          <a:p>
            <a:r>
              <a:rPr lang="en-US" sz="2400" dirty="0"/>
              <a:t>Hagen–</a:t>
            </a:r>
            <a:r>
              <a:rPr lang="en-US" sz="2400" dirty="0" err="1"/>
              <a:t>Poiseuille</a:t>
            </a:r>
            <a:endParaRPr lang="en-US" sz="2400" dirty="0"/>
          </a:p>
        </p:txBody>
      </p:sp>
      <p:cxnSp>
        <p:nvCxnSpPr>
          <p:cNvPr id="5" name="Straight Connector 4"/>
          <p:cNvCxnSpPr/>
          <p:nvPr/>
        </p:nvCxnSpPr>
        <p:spPr bwMode="auto">
          <a:xfrm>
            <a:off x="563880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636270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82015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2366021843"/>
              </p:ext>
            </p:extLst>
          </p:nvPr>
        </p:nvGraphicFramePr>
        <p:xfrm>
          <a:off x="8686800" y="2413000"/>
          <a:ext cx="266700" cy="381000"/>
        </p:xfrm>
        <a:graphic>
          <a:graphicData uri="http://schemas.openxmlformats.org/presentationml/2006/ole">
            <mc:AlternateContent xmlns:mc="http://schemas.openxmlformats.org/markup-compatibility/2006">
              <mc:Choice xmlns:v="urn:schemas-microsoft-com:vml" Requires="v">
                <p:oleObj spid="_x0000_s315782" name="Equation" r:id="rId7" imgW="266400" imgH="380880" progId="Equation.DSMT4">
                  <p:embed/>
                </p:oleObj>
              </mc:Choice>
              <mc:Fallback>
                <p:oleObj name="Equation" r:id="rId7" imgW="266400" imgH="380880" progId="Equation.DSMT4">
                  <p:embed/>
                  <p:pic>
                    <p:nvPicPr>
                      <p:cNvPr id="0" name=""/>
                      <p:cNvPicPr>
                        <a:picLocks noChangeAspect="1" noChangeArrowheads="1"/>
                      </p:cNvPicPr>
                      <p:nvPr/>
                    </p:nvPicPr>
                    <p:blipFill>
                      <a:blip r:embed="rId8"/>
                      <a:srcRect/>
                      <a:stretch>
                        <a:fillRect/>
                      </a:stretch>
                    </p:blipFill>
                    <p:spPr bwMode="auto">
                      <a:xfrm>
                        <a:off x="8686800" y="2413000"/>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60385" y="2947692"/>
            <a:ext cx="1623384" cy="651466"/>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8009" name="Rectangle 25"/>
          <p:cNvSpPr>
            <a:spLocks noGrp="1" noChangeArrowheads="1"/>
          </p:cNvSpPr>
          <p:nvPr>
            <p:ph type="title"/>
          </p:nvPr>
        </p:nvSpPr>
        <p:spPr/>
        <p:txBody>
          <a:bodyPr/>
          <a:lstStyle/>
          <a:p>
            <a:r>
              <a:rPr lang="en-US" sz="4000"/>
              <a:t>Requirements for a Flow Controller</a:t>
            </a:r>
          </a:p>
        </p:txBody>
      </p:sp>
      <p:sp>
        <p:nvSpPr>
          <p:cNvPr id="298010" name="Rectangle 26"/>
          <p:cNvSpPr>
            <a:spLocks noGrp="1" noChangeArrowheads="1"/>
          </p:cNvSpPr>
          <p:nvPr>
            <p:ph idx="1"/>
          </p:nvPr>
        </p:nvSpPr>
        <p:spPr>
          <a:xfrm>
            <a:off x="414215" y="1981200"/>
            <a:ext cx="5611447" cy="4114800"/>
          </a:xfrm>
        </p:spPr>
        <p:txBody>
          <a:bodyPr/>
          <a:lstStyle/>
          <a:p>
            <a:pPr>
              <a:lnSpc>
                <a:spcPct val="90000"/>
              </a:lnSpc>
            </a:pPr>
            <a:r>
              <a:rPr lang="en-US" dirty="0"/>
              <a:t>Easy to Maintain</a:t>
            </a:r>
          </a:p>
          <a:p>
            <a:pPr>
              <a:lnSpc>
                <a:spcPct val="90000"/>
              </a:lnSpc>
            </a:pPr>
            <a:r>
              <a:rPr lang="en-US" dirty="0"/>
              <a:t>Easy to change the flow in using a method that does not require trial and error</a:t>
            </a:r>
          </a:p>
          <a:p>
            <a:pPr>
              <a:lnSpc>
                <a:spcPct val="90000"/>
              </a:lnSpc>
            </a:pPr>
            <a:r>
              <a:rPr lang="en-US" dirty="0"/>
              <a:t>Needs something to control the level of the liquid (to get a constant pressure)</a:t>
            </a:r>
          </a:p>
          <a:p>
            <a:pPr>
              <a:lnSpc>
                <a:spcPct val="90000"/>
              </a:lnSpc>
            </a:pPr>
            <a:r>
              <a:rPr lang="en-US" dirty="0"/>
              <a:t>Needs something to convert that constant liquid level into a constant flow</a:t>
            </a:r>
          </a:p>
        </p:txBody>
      </p:sp>
      <p:grpSp>
        <p:nvGrpSpPr>
          <p:cNvPr id="2" name="Group 22"/>
          <p:cNvGrpSpPr>
            <a:grpSpLocks/>
          </p:cNvGrpSpPr>
          <p:nvPr/>
        </p:nvGrpSpPr>
        <p:grpSpPr bwMode="auto">
          <a:xfrm>
            <a:off x="5102225" y="1724160"/>
            <a:ext cx="3897313" cy="3798888"/>
            <a:chOff x="3214" y="1815"/>
            <a:chExt cx="2455" cy="2393"/>
          </a:xfrm>
        </p:grpSpPr>
        <p:sp>
          <p:nvSpPr>
            <p:cNvPr id="297989" name="Freeform 5"/>
            <p:cNvSpPr>
              <a:spLocks/>
            </p:cNvSpPr>
            <p:nvPr/>
          </p:nvSpPr>
          <p:spPr bwMode="auto">
            <a:xfrm>
              <a:off x="3214" y="3111"/>
              <a:ext cx="2455" cy="1097"/>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s-HN"/>
            </a:p>
          </p:txBody>
        </p:sp>
        <p:sp>
          <p:nvSpPr>
            <p:cNvPr id="297990" name="Line 6"/>
            <p:cNvSpPr>
              <a:spLocks noChangeShapeType="1"/>
            </p:cNvSpPr>
            <p:nvPr/>
          </p:nvSpPr>
          <p:spPr bwMode="auto">
            <a:xfrm flipH="1">
              <a:off x="3840" y="2435"/>
              <a:ext cx="594" cy="0"/>
            </a:xfrm>
            <a:prstGeom prst="line">
              <a:avLst/>
            </a:prstGeom>
            <a:noFill/>
            <a:ln w="76200">
              <a:solidFill>
                <a:schemeClr val="tx1"/>
              </a:solidFill>
              <a:round/>
              <a:headEnd type="none" w="lg" len="med"/>
              <a:tailEnd type="none" w="lg" len="med"/>
            </a:ln>
            <a:effectLst/>
          </p:spPr>
          <p:txBody>
            <a:bodyPr anchor="ctr">
              <a:spAutoFit/>
            </a:bodyPr>
            <a:lstStyle/>
            <a:p>
              <a:endParaRPr lang="es-HN"/>
            </a:p>
          </p:txBody>
        </p:sp>
        <p:sp>
          <p:nvSpPr>
            <p:cNvPr id="297992" name="AutoShape 8"/>
            <p:cNvSpPr>
              <a:spLocks noChangeArrowheads="1"/>
            </p:cNvSpPr>
            <p:nvPr/>
          </p:nvSpPr>
          <p:spPr bwMode="auto">
            <a:xfrm>
              <a:off x="4571" y="2727"/>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297993" name="Rectangle 9"/>
            <p:cNvSpPr>
              <a:spLocks noChangeArrowheads="1"/>
            </p:cNvSpPr>
            <p:nvPr/>
          </p:nvSpPr>
          <p:spPr bwMode="auto">
            <a:xfrm>
              <a:off x="4571" y="2690"/>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297994" name="AutoShape 10"/>
            <p:cNvSpPr>
              <a:spLocks noChangeArrowheads="1"/>
            </p:cNvSpPr>
            <p:nvPr/>
          </p:nvSpPr>
          <p:spPr bwMode="auto">
            <a:xfrm>
              <a:off x="4571" y="2026"/>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297995" name="Picture 11" descr="Product Picture"/>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368" y="2297"/>
              <a:ext cx="530" cy="460"/>
            </a:xfrm>
            <a:prstGeom prst="rect">
              <a:avLst/>
            </a:prstGeom>
            <a:noFill/>
          </p:spPr>
        </p:pic>
        <p:sp>
          <p:nvSpPr>
            <p:cNvPr id="297996" name="Rectangle 12"/>
            <p:cNvSpPr>
              <a:spLocks noChangeArrowheads="1"/>
            </p:cNvSpPr>
            <p:nvPr/>
          </p:nvSpPr>
          <p:spPr bwMode="auto">
            <a:xfrm>
              <a:off x="4837" y="2615"/>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297997" name="AutoShape 13"/>
            <p:cNvSpPr>
              <a:spLocks noChangeArrowheads="1"/>
            </p:cNvSpPr>
            <p:nvPr/>
          </p:nvSpPr>
          <p:spPr bwMode="auto">
            <a:xfrm rot="-5400000">
              <a:off x="4791" y="2587"/>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4"/>
            <p:cNvGrpSpPr>
              <a:grpSpLocks/>
            </p:cNvGrpSpPr>
            <p:nvPr/>
          </p:nvGrpSpPr>
          <p:grpSpPr bwMode="auto">
            <a:xfrm>
              <a:off x="4639" y="1919"/>
              <a:ext cx="528" cy="111"/>
              <a:chOff x="2855" y="276"/>
              <a:chExt cx="528" cy="111"/>
            </a:xfrm>
          </p:grpSpPr>
          <p:sp>
            <p:nvSpPr>
              <p:cNvPr id="297999" name="Arc 15"/>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298000" name="Arc 16"/>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298001" name="AutoShape 17"/>
            <p:cNvSpPr>
              <a:spLocks noChangeArrowheads="1"/>
            </p:cNvSpPr>
            <p:nvPr/>
          </p:nvSpPr>
          <p:spPr bwMode="auto">
            <a:xfrm flipV="1">
              <a:off x="4615" y="1999"/>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8"/>
            <p:cNvGrpSpPr>
              <a:grpSpLocks/>
            </p:cNvGrpSpPr>
            <p:nvPr/>
          </p:nvGrpSpPr>
          <p:grpSpPr bwMode="auto">
            <a:xfrm>
              <a:off x="4654" y="1815"/>
              <a:ext cx="498" cy="149"/>
              <a:chOff x="2869" y="172"/>
              <a:chExt cx="498" cy="149"/>
            </a:xfrm>
          </p:grpSpPr>
          <p:sp>
            <p:nvSpPr>
              <p:cNvPr id="298003" name="Freeform 19"/>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298004" name="Line 20"/>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298007" name="Line 23"/>
          <p:cNvSpPr>
            <a:spLocks noChangeShapeType="1"/>
          </p:cNvSpPr>
          <p:nvPr/>
        </p:nvSpPr>
        <p:spPr bwMode="auto">
          <a:xfrm flipV="1">
            <a:off x="5705764" y="3284559"/>
            <a:ext cx="1549158" cy="692393"/>
          </a:xfrm>
          <a:prstGeom prst="line">
            <a:avLst/>
          </a:prstGeom>
          <a:noFill/>
          <a:ln w="38100">
            <a:solidFill>
              <a:schemeClr val="tx1"/>
            </a:solidFill>
            <a:round/>
            <a:headEnd/>
            <a:tailEnd type="triangle" w="med" len="med"/>
          </a:ln>
          <a:effectLst/>
        </p:spPr>
        <p:txBody>
          <a:bodyPr/>
          <a:lstStyle/>
          <a:p>
            <a:endParaRPr lang="es-HN"/>
          </a:p>
        </p:txBody>
      </p:sp>
      <p:sp>
        <p:nvSpPr>
          <p:cNvPr id="298008" name="Line 24"/>
          <p:cNvSpPr>
            <a:spLocks noChangeShapeType="1"/>
          </p:cNvSpPr>
          <p:nvPr/>
        </p:nvSpPr>
        <p:spPr bwMode="auto">
          <a:xfrm flipV="1">
            <a:off x="5824045" y="5561178"/>
            <a:ext cx="271955" cy="248345"/>
          </a:xfrm>
          <a:prstGeom prst="line">
            <a:avLst/>
          </a:prstGeom>
          <a:noFill/>
          <a:ln w="38100">
            <a:solidFill>
              <a:schemeClr val="tx1"/>
            </a:solidFill>
            <a:round/>
            <a:headEnd/>
            <a:tailEnd type="triangle" w="med" len="med"/>
          </a:ln>
          <a:effectLst/>
        </p:spPr>
        <p:txBody>
          <a:bodyPr/>
          <a:lstStyle/>
          <a:p>
            <a:endParaRPr lang="es-HN"/>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72" descr="100_4012"/>
          <p:cNvPicPr>
            <a:picLocks noChangeAspect="1" noChangeArrowheads="1"/>
          </p:cNvPicPr>
          <p:nvPr/>
        </p:nvPicPr>
        <p:blipFill>
          <a:blip r:embed="rId3" cstate="screen">
            <a:lum bright="42000" contrast="42000"/>
          </a:blip>
          <a:srcRect/>
          <a:stretch>
            <a:fillRect/>
          </a:stretch>
        </p:blipFill>
        <p:spPr bwMode="auto">
          <a:xfrm>
            <a:off x="0" y="1584158"/>
            <a:ext cx="3667031" cy="2153653"/>
          </a:xfrm>
          <a:prstGeom prst="rect">
            <a:avLst/>
          </a:prstGeom>
          <a:noFill/>
          <a:ln w="9525">
            <a:noFill/>
            <a:miter lim="800000"/>
            <a:headEnd/>
            <a:tailEnd/>
          </a:ln>
        </p:spPr>
      </p:pic>
      <p:sp>
        <p:nvSpPr>
          <p:cNvPr id="330754" name="Rectangle 2"/>
          <p:cNvSpPr>
            <a:spLocks noGrp="1" noChangeArrowheads="1"/>
          </p:cNvSpPr>
          <p:nvPr>
            <p:ph type="title"/>
          </p:nvPr>
        </p:nvSpPr>
        <p:spPr/>
        <p:txBody>
          <a:bodyPr/>
          <a:lstStyle/>
          <a:p>
            <a:r>
              <a:rPr lang="en-US"/>
              <a:t>Hypochlorinator Fix</a:t>
            </a:r>
          </a:p>
        </p:txBody>
      </p:sp>
      <p:sp>
        <p:nvSpPr>
          <p:cNvPr id="330755" name="Rectangle 3" descr="Granite"/>
          <p:cNvSpPr>
            <a:spLocks noChangeArrowheads="1"/>
          </p:cNvSpPr>
          <p:nvPr/>
        </p:nvSpPr>
        <p:spPr bwMode="auto">
          <a:xfrm>
            <a:off x="7340600"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6" name="Rectangle 4" descr="Granite"/>
          <p:cNvSpPr>
            <a:spLocks noChangeArrowheads="1"/>
          </p:cNvSpPr>
          <p:nvPr/>
        </p:nvSpPr>
        <p:spPr bwMode="auto">
          <a:xfrm>
            <a:off x="5394325" y="2500313"/>
            <a:ext cx="279400" cy="21971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57" name="Freeform 5" descr="Granite"/>
          <p:cNvSpPr>
            <a:spLocks/>
          </p:cNvSpPr>
          <p:nvPr/>
        </p:nvSpPr>
        <p:spPr bwMode="auto">
          <a:xfrm>
            <a:off x="1509713" y="4579938"/>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58" name="Freeform 6" descr="Granite"/>
          <p:cNvSpPr>
            <a:spLocks/>
          </p:cNvSpPr>
          <p:nvPr/>
        </p:nvSpPr>
        <p:spPr bwMode="auto">
          <a:xfrm>
            <a:off x="4106863" y="4579938"/>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59" name="Group 7"/>
          <p:cNvGrpSpPr>
            <a:grpSpLocks/>
          </p:cNvGrpSpPr>
          <p:nvPr/>
        </p:nvGrpSpPr>
        <p:grpSpPr bwMode="auto">
          <a:xfrm>
            <a:off x="2393950" y="4287838"/>
            <a:ext cx="2082800" cy="382587"/>
            <a:chOff x="932" y="2975"/>
            <a:chExt cx="1312" cy="241"/>
          </a:xfrm>
        </p:grpSpPr>
        <p:sp>
          <p:nvSpPr>
            <p:cNvPr id="330760" name="AutoShape 8"/>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61" name="Freeform 9"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62" name="Line 10"/>
          <p:cNvSpPr>
            <a:spLocks noChangeShapeType="1"/>
          </p:cNvSpPr>
          <p:nvPr/>
        </p:nvSpPr>
        <p:spPr bwMode="auto">
          <a:xfrm>
            <a:off x="5676900" y="2860675"/>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3" name="Freeform 11"/>
          <p:cNvSpPr>
            <a:spLocks/>
          </p:cNvSpPr>
          <p:nvPr/>
        </p:nvSpPr>
        <p:spPr bwMode="auto">
          <a:xfrm>
            <a:off x="3957638" y="4518025"/>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64" name="Freeform 12"/>
          <p:cNvSpPr>
            <a:spLocks/>
          </p:cNvSpPr>
          <p:nvPr/>
        </p:nvSpPr>
        <p:spPr bwMode="auto">
          <a:xfrm>
            <a:off x="3951288" y="4505325"/>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765" name="Rectangle 13" descr="Granite"/>
          <p:cNvSpPr>
            <a:spLocks noChangeArrowheads="1"/>
          </p:cNvSpPr>
          <p:nvPr/>
        </p:nvSpPr>
        <p:spPr bwMode="auto">
          <a:xfrm>
            <a:off x="7404100" y="5084763"/>
            <a:ext cx="406400" cy="1155700"/>
          </a:xfrm>
          <a:prstGeom prst="rect">
            <a:avLst/>
          </a:prstGeom>
          <a:blipFill dpi="0" rotWithShape="1">
            <a:blip r:embed="rId4"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330766" name="Line 14"/>
          <p:cNvSpPr>
            <a:spLocks noChangeShapeType="1"/>
          </p:cNvSpPr>
          <p:nvPr/>
        </p:nvSpPr>
        <p:spPr bwMode="auto">
          <a:xfrm flipH="1">
            <a:off x="3962400" y="5546725"/>
            <a:ext cx="391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67" name="Line 15"/>
          <p:cNvSpPr>
            <a:spLocks noChangeShapeType="1"/>
          </p:cNvSpPr>
          <p:nvPr/>
        </p:nvSpPr>
        <p:spPr bwMode="auto">
          <a:xfrm flipH="1">
            <a:off x="2971800" y="5800725"/>
            <a:ext cx="4908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30768" name="Group 16"/>
          <p:cNvGrpSpPr>
            <a:grpSpLocks/>
          </p:cNvGrpSpPr>
          <p:nvPr/>
        </p:nvGrpSpPr>
        <p:grpSpPr bwMode="auto">
          <a:xfrm>
            <a:off x="7867650" y="5540375"/>
            <a:ext cx="615950" cy="615950"/>
            <a:chOff x="4380" y="3764"/>
            <a:chExt cx="388" cy="388"/>
          </a:xfrm>
        </p:grpSpPr>
        <p:sp>
          <p:nvSpPr>
            <p:cNvPr id="330769" name="Arc 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770" name="Arc 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330771" name="Line 19"/>
          <p:cNvSpPr>
            <a:spLocks noChangeShapeType="1"/>
          </p:cNvSpPr>
          <p:nvPr/>
        </p:nvSpPr>
        <p:spPr bwMode="auto">
          <a:xfrm>
            <a:off x="8229600" y="613727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2" name="Line 20"/>
          <p:cNvSpPr>
            <a:spLocks noChangeShapeType="1"/>
          </p:cNvSpPr>
          <p:nvPr/>
        </p:nvSpPr>
        <p:spPr bwMode="auto">
          <a:xfrm>
            <a:off x="8483600" y="6143625"/>
            <a:ext cx="0" cy="2857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30773" name="Group 21"/>
          <p:cNvGrpSpPr>
            <a:grpSpLocks/>
          </p:cNvGrpSpPr>
          <p:nvPr/>
        </p:nvGrpSpPr>
        <p:grpSpPr bwMode="auto">
          <a:xfrm>
            <a:off x="3937000" y="5181600"/>
            <a:ext cx="222250" cy="193675"/>
            <a:chOff x="1668" y="3538"/>
            <a:chExt cx="140" cy="122"/>
          </a:xfrm>
        </p:grpSpPr>
        <p:sp>
          <p:nvSpPr>
            <p:cNvPr id="330774" name="AutoShape 22"/>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75" name="Line 23"/>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6" name="Line 24"/>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77" name="Line 25"/>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grpSp>
        <p:nvGrpSpPr>
          <p:cNvPr id="330778" name="Group 26"/>
          <p:cNvGrpSpPr>
            <a:grpSpLocks/>
          </p:cNvGrpSpPr>
          <p:nvPr/>
        </p:nvGrpSpPr>
        <p:grpSpPr bwMode="auto">
          <a:xfrm>
            <a:off x="2428875" y="5545138"/>
            <a:ext cx="549275" cy="806450"/>
            <a:chOff x="2150" y="3493"/>
            <a:chExt cx="346" cy="508"/>
          </a:xfrm>
        </p:grpSpPr>
        <p:sp>
          <p:nvSpPr>
            <p:cNvPr id="330779" name="Arc 27"/>
            <p:cNvSpPr>
              <a:spLocks/>
            </p:cNvSpPr>
            <p:nvPr/>
          </p:nvSpPr>
          <p:spPr bwMode="auto">
            <a:xfrm flipH="1">
              <a:off x="2150" y="3493"/>
              <a:ext cx="346" cy="5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0" name="Arc 28"/>
            <p:cNvSpPr>
              <a:spLocks/>
            </p:cNvSpPr>
            <p:nvPr/>
          </p:nvSpPr>
          <p:spPr bwMode="auto">
            <a:xfrm flipH="1">
              <a:off x="2240" y="3656"/>
              <a:ext cx="256" cy="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1" name="Arc 29"/>
            <p:cNvSpPr>
              <a:spLocks/>
            </p:cNvSpPr>
            <p:nvPr/>
          </p:nvSpPr>
          <p:spPr bwMode="auto">
            <a:xfrm flipH="1">
              <a:off x="2219" y="3614"/>
              <a:ext cx="271"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2" name="Arc 30"/>
            <p:cNvSpPr>
              <a:spLocks/>
            </p:cNvSpPr>
            <p:nvPr/>
          </p:nvSpPr>
          <p:spPr bwMode="auto">
            <a:xfrm flipH="1">
              <a:off x="2201" y="3578"/>
              <a:ext cx="286" cy="4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330783" name="Arc 31"/>
            <p:cNvSpPr>
              <a:spLocks/>
            </p:cNvSpPr>
            <p:nvPr/>
          </p:nvSpPr>
          <p:spPr bwMode="auto">
            <a:xfrm flipH="1">
              <a:off x="2180" y="3542"/>
              <a:ext cx="304" cy="4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grpSp>
      <p:sp>
        <p:nvSpPr>
          <p:cNvPr id="330784" name="Freeform 32" descr="Granite"/>
          <p:cNvSpPr>
            <a:spLocks/>
          </p:cNvSpPr>
          <p:nvPr/>
        </p:nvSpPr>
        <p:spPr bwMode="auto">
          <a:xfrm>
            <a:off x="5394325"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785" name="Freeform 33" descr="Granite"/>
          <p:cNvSpPr>
            <a:spLocks/>
          </p:cNvSpPr>
          <p:nvPr/>
        </p:nvSpPr>
        <p:spPr bwMode="auto">
          <a:xfrm flipH="1">
            <a:off x="7086600" y="2117725"/>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30786" name="Group 34"/>
          <p:cNvGrpSpPr>
            <a:grpSpLocks/>
          </p:cNvGrpSpPr>
          <p:nvPr/>
        </p:nvGrpSpPr>
        <p:grpSpPr bwMode="auto">
          <a:xfrm>
            <a:off x="5524500" y="1825625"/>
            <a:ext cx="1968500" cy="382588"/>
            <a:chOff x="932" y="2975"/>
            <a:chExt cx="1312" cy="241"/>
          </a:xfrm>
        </p:grpSpPr>
        <p:sp>
          <p:nvSpPr>
            <p:cNvPr id="330787" name="AutoShape 35"/>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330788" name="Freeform 36"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4"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30789" name="AutoShape 37"/>
          <p:cNvSpPr>
            <a:spLocks noChangeArrowheads="1"/>
          </p:cNvSpPr>
          <p:nvPr/>
        </p:nvSpPr>
        <p:spPr bwMode="auto">
          <a:xfrm flipV="1">
            <a:off x="6991350" y="2698750"/>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30790" name="Line 38"/>
          <p:cNvSpPr>
            <a:spLocks noChangeShapeType="1"/>
          </p:cNvSpPr>
          <p:nvPr/>
        </p:nvSpPr>
        <p:spPr bwMode="auto">
          <a:xfrm>
            <a:off x="6953250" y="2894013"/>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1" name="Line 39"/>
          <p:cNvSpPr>
            <a:spLocks noChangeShapeType="1"/>
          </p:cNvSpPr>
          <p:nvPr/>
        </p:nvSpPr>
        <p:spPr bwMode="auto">
          <a:xfrm>
            <a:off x="6991350" y="2936875"/>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2" name="Line 40"/>
          <p:cNvSpPr>
            <a:spLocks noChangeShapeType="1"/>
          </p:cNvSpPr>
          <p:nvPr/>
        </p:nvSpPr>
        <p:spPr bwMode="auto">
          <a:xfrm>
            <a:off x="7035800" y="2979738"/>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0793" name="Text Box 41"/>
          <p:cNvSpPr txBox="1">
            <a:spLocks noChangeArrowheads="1"/>
          </p:cNvSpPr>
          <p:nvPr/>
        </p:nvSpPr>
        <p:spPr bwMode="auto">
          <a:xfrm>
            <a:off x="4170363" y="5935663"/>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330794" name="Text Box 42"/>
          <p:cNvSpPr txBox="1">
            <a:spLocks noChangeArrowheads="1"/>
          </p:cNvSpPr>
          <p:nvPr/>
        </p:nvSpPr>
        <p:spPr bwMode="auto">
          <a:xfrm>
            <a:off x="7772400" y="1851025"/>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grpSp>
        <p:nvGrpSpPr>
          <p:cNvPr id="330795" name="Group 43"/>
          <p:cNvGrpSpPr>
            <a:grpSpLocks/>
          </p:cNvGrpSpPr>
          <p:nvPr/>
        </p:nvGrpSpPr>
        <p:grpSpPr bwMode="auto">
          <a:xfrm>
            <a:off x="8115300" y="2847975"/>
            <a:ext cx="117475" cy="1804988"/>
            <a:chOff x="4310" y="2095"/>
            <a:chExt cx="74" cy="1137"/>
          </a:xfrm>
        </p:grpSpPr>
        <p:sp>
          <p:nvSpPr>
            <p:cNvPr id="330796" name="Line 44"/>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797" name="Line 45"/>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30798" name="Group 46"/>
          <p:cNvGrpSpPr>
            <a:grpSpLocks/>
          </p:cNvGrpSpPr>
          <p:nvPr/>
        </p:nvGrpSpPr>
        <p:grpSpPr bwMode="auto">
          <a:xfrm rot="5400000" flipH="1">
            <a:off x="7947026" y="2598737"/>
            <a:ext cx="284162" cy="284163"/>
            <a:chOff x="4380" y="3764"/>
            <a:chExt cx="388" cy="388"/>
          </a:xfrm>
        </p:grpSpPr>
        <p:sp>
          <p:nvSpPr>
            <p:cNvPr id="330799" name="Arc 4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330800" name="Arc 4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330801" name="Group 49"/>
          <p:cNvGrpSpPr>
            <a:grpSpLocks/>
          </p:cNvGrpSpPr>
          <p:nvPr/>
        </p:nvGrpSpPr>
        <p:grpSpPr bwMode="auto">
          <a:xfrm rot="-5400000">
            <a:off x="7568406" y="2334419"/>
            <a:ext cx="117475" cy="661988"/>
            <a:chOff x="4310" y="2095"/>
            <a:chExt cx="74" cy="1137"/>
          </a:xfrm>
        </p:grpSpPr>
        <p:sp>
          <p:nvSpPr>
            <p:cNvPr id="330802" name="Line 50"/>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0803" name="Line 51"/>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30804" name="Text Box 52"/>
          <p:cNvSpPr txBox="1">
            <a:spLocks noChangeArrowheads="1"/>
          </p:cNvSpPr>
          <p:nvPr/>
        </p:nvSpPr>
        <p:spPr bwMode="auto">
          <a:xfrm>
            <a:off x="1415123" y="3629790"/>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330805" name="Line 53"/>
          <p:cNvSpPr>
            <a:spLocks noChangeShapeType="1"/>
          </p:cNvSpPr>
          <p:nvPr/>
        </p:nvSpPr>
        <p:spPr bwMode="auto">
          <a:xfrm flipH="1">
            <a:off x="3581400" y="6270625"/>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6" name="Line 54"/>
          <p:cNvSpPr>
            <a:spLocks noChangeShapeType="1"/>
          </p:cNvSpPr>
          <p:nvPr/>
        </p:nvSpPr>
        <p:spPr bwMode="auto">
          <a:xfrm>
            <a:off x="2362200" y="4213225"/>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7" name="Rectangle 55"/>
          <p:cNvSpPr>
            <a:spLocks noChangeArrowheads="1"/>
          </p:cNvSpPr>
          <p:nvPr/>
        </p:nvSpPr>
        <p:spPr bwMode="auto">
          <a:xfrm>
            <a:off x="7315200" y="2619375"/>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330808" name="Line 56"/>
          <p:cNvSpPr>
            <a:spLocks noChangeShapeType="1"/>
          </p:cNvSpPr>
          <p:nvPr/>
        </p:nvSpPr>
        <p:spPr bwMode="auto">
          <a:xfrm flipH="1">
            <a:off x="7759700" y="2371725"/>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09" name="Freeform 57"/>
          <p:cNvSpPr>
            <a:spLocks/>
          </p:cNvSpPr>
          <p:nvPr/>
        </p:nvSpPr>
        <p:spPr bwMode="auto">
          <a:xfrm>
            <a:off x="7359650" y="6019800"/>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330810" name="Text Box 58"/>
          <p:cNvSpPr txBox="1">
            <a:spLocks noChangeArrowheads="1"/>
          </p:cNvSpPr>
          <p:nvPr/>
        </p:nvSpPr>
        <p:spPr bwMode="auto">
          <a:xfrm>
            <a:off x="3067050" y="3197225"/>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330811" name="Line 59"/>
          <p:cNvSpPr>
            <a:spLocks noChangeShapeType="1"/>
          </p:cNvSpPr>
          <p:nvPr/>
        </p:nvSpPr>
        <p:spPr bwMode="auto">
          <a:xfrm>
            <a:off x="5084763" y="3419475"/>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30812" name="Text Box 60"/>
          <p:cNvSpPr txBox="1">
            <a:spLocks noChangeArrowheads="1"/>
          </p:cNvSpPr>
          <p:nvPr/>
        </p:nvSpPr>
        <p:spPr bwMode="auto">
          <a:xfrm>
            <a:off x="2362200" y="1707356"/>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330813" name="Line 61"/>
          <p:cNvSpPr>
            <a:spLocks noChangeShapeType="1"/>
          </p:cNvSpPr>
          <p:nvPr/>
        </p:nvSpPr>
        <p:spPr bwMode="auto">
          <a:xfrm>
            <a:off x="5084763" y="2079625"/>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330814" name="Group 62"/>
          <p:cNvGrpSpPr>
            <a:grpSpLocks/>
          </p:cNvGrpSpPr>
          <p:nvPr/>
        </p:nvGrpSpPr>
        <p:grpSpPr bwMode="auto">
          <a:xfrm flipH="1">
            <a:off x="3455988" y="4576763"/>
            <a:ext cx="442912" cy="749300"/>
            <a:chOff x="-653" y="497"/>
            <a:chExt cx="867" cy="1466"/>
          </a:xfrm>
        </p:grpSpPr>
        <p:sp>
          <p:nvSpPr>
            <p:cNvPr id="330815" name="AutoShape 63"/>
            <p:cNvSpPr>
              <a:spLocks noChangeArrowheads="1"/>
            </p:cNvSpPr>
            <p:nvPr/>
          </p:nvSpPr>
          <p:spPr bwMode="auto">
            <a:xfrm>
              <a:off x="-450" y="1409"/>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30816" name="Rectangle 64"/>
            <p:cNvSpPr>
              <a:spLocks noChangeArrowheads="1"/>
            </p:cNvSpPr>
            <p:nvPr/>
          </p:nvSpPr>
          <p:spPr bwMode="auto">
            <a:xfrm>
              <a:off x="-450" y="1372"/>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30817" name="AutoShape 65"/>
            <p:cNvSpPr>
              <a:spLocks noChangeArrowheads="1"/>
            </p:cNvSpPr>
            <p:nvPr/>
          </p:nvSpPr>
          <p:spPr bwMode="auto">
            <a:xfrm>
              <a:off x="-450" y="708"/>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30818" name="Picture 66"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653" y="979"/>
              <a:ext cx="530" cy="460"/>
            </a:xfrm>
            <a:prstGeom prst="rect">
              <a:avLst/>
            </a:prstGeom>
            <a:noFill/>
          </p:spPr>
        </p:pic>
        <p:sp>
          <p:nvSpPr>
            <p:cNvPr id="330819" name="Rectangle 67"/>
            <p:cNvSpPr>
              <a:spLocks noChangeArrowheads="1"/>
            </p:cNvSpPr>
            <p:nvPr/>
          </p:nvSpPr>
          <p:spPr bwMode="auto">
            <a:xfrm>
              <a:off x="-184" y="1297"/>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30820" name="AutoShape 68"/>
            <p:cNvSpPr>
              <a:spLocks noChangeArrowheads="1"/>
            </p:cNvSpPr>
            <p:nvPr/>
          </p:nvSpPr>
          <p:spPr bwMode="auto">
            <a:xfrm rot="-5400000">
              <a:off x="-230" y="1269"/>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30821" name="Group 69"/>
            <p:cNvGrpSpPr>
              <a:grpSpLocks/>
            </p:cNvGrpSpPr>
            <p:nvPr/>
          </p:nvGrpSpPr>
          <p:grpSpPr bwMode="auto">
            <a:xfrm>
              <a:off x="-382" y="601"/>
              <a:ext cx="528" cy="111"/>
              <a:chOff x="2855" y="276"/>
              <a:chExt cx="528" cy="111"/>
            </a:xfrm>
          </p:grpSpPr>
          <p:sp>
            <p:nvSpPr>
              <p:cNvPr id="330822" name="Arc 70"/>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30823" name="Arc 71"/>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30824" name="AutoShape 72"/>
            <p:cNvSpPr>
              <a:spLocks noChangeArrowheads="1"/>
            </p:cNvSpPr>
            <p:nvPr/>
          </p:nvSpPr>
          <p:spPr bwMode="auto">
            <a:xfrm flipV="1">
              <a:off x="-406" y="681"/>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30825" name="Group 73"/>
            <p:cNvGrpSpPr>
              <a:grpSpLocks/>
            </p:cNvGrpSpPr>
            <p:nvPr/>
          </p:nvGrpSpPr>
          <p:grpSpPr bwMode="auto">
            <a:xfrm>
              <a:off x="-367" y="497"/>
              <a:ext cx="498" cy="149"/>
              <a:chOff x="2869" y="172"/>
              <a:chExt cx="498" cy="149"/>
            </a:xfrm>
          </p:grpSpPr>
          <p:sp>
            <p:nvSpPr>
              <p:cNvPr id="330826" name="Freeform 74"/>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7" name="Line 75"/>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330828" name="Freeform 76"/>
          <p:cNvSpPr>
            <a:spLocks/>
          </p:cNvSpPr>
          <p:nvPr/>
        </p:nvSpPr>
        <p:spPr bwMode="auto">
          <a:xfrm>
            <a:off x="3435350" y="4654550"/>
            <a:ext cx="6286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0829" name="Freeform 77"/>
          <p:cNvSpPr>
            <a:spLocks/>
          </p:cNvSpPr>
          <p:nvPr/>
        </p:nvSpPr>
        <p:spPr bwMode="auto">
          <a:xfrm flipH="1">
            <a:off x="2965450" y="4654550"/>
            <a:ext cx="260350" cy="889000"/>
          </a:xfrm>
          <a:custGeom>
            <a:avLst/>
            <a:gdLst/>
            <a:ahLst/>
            <a:cxnLst>
              <a:cxn ang="0">
                <a:pos x="164" y="560"/>
              </a:cxn>
              <a:cxn ang="0">
                <a:pos x="0" y="560"/>
              </a:cxn>
              <a:cxn ang="0">
                <a:pos x="0" y="0"/>
              </a:cxn>
            </a:cxnLst>
            <a:rect l="0" t="0" r="r" b="b"/>
            <a:pathLst>
              <a:path w="164" h="560">
                <a:moveTo>
                  <a:pt x="164" y="560"/>
                </a:moveTo>
                <a:lnTo>
                  <a:pt x="0" y="560"/>
                </a:lnTo>
                <a:lnTo>
                  <a:pt x="0"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pic>
        <p:nvPicPr>
          <p:cNvPr id="330830" name="Picture 78"/>
          <p:cNvPicPr>
            <a:picLocks noChangeAspect="1" noChangeArrowheads="1"/>
          </p:cNvPicPr>
          <p:nvPr/>
        </p:nvPicPr>
        <p:blipFill>
          <a:blip r:embed="rId6" cstate="print"/>
          <a:srcRect t="54546"/>
          <a:stretch>
            <a:fillRect/>
          </a:stretch>
        </p:blipFill>
        <p:spPr bwMode="auto">
          <a:xfrm flipH="1">
            <a:off x="3279775" y="5067300"/>
            <a:ext cx="42863" cy="428625"/>
          </a:xfrm>
          <a:prstGeom prst="rect">
            <a:avLst/>
          </a:prstGeom>
          <a:noFill/>
          <a:ln w="12700">
            <a:noFill/>
            <a:miter lim="800000"/>
            <a:headEnd type="none" w="lg" len="med"/>
            <a:tailEnd type="none" w="lg" len="med"/>
          </a:ln>
          <a:effectLst/>
        </p:spPr>
      </p:pic>
      <p:sp>
        <p:nvSpPr>
          <p:cNvPr id="330831" name="Freeform 79"/>
          <p:cNvSpPr>
            <a:spLocks/>
          </p:cNvSpPr>
          <p:nvPr/>
        </p:nvSpPr>
        <p:spPr bwMode="auto">
          <a:xfrm>
            <a:off x="3838575" y="4879975"/>
            <a:ext cx="182563" cy="479425"/>
          </a:xfrm>
          <a:custGeom>
            <a:avLst/>
            <a:gdLst/>
            <a:ahLst/>
            <a:cxnLst>
              <a:cxn ang="0">
                <a:pos x="74" y="282"/>
              </a:cxn>
              <a:cxn ang="0">
                <a:pos x="6" y="262"/>
              </a:cxn>
              <a:cxn ang="0">
                <a:pos x="110" y="42"/>
              </a:cxn>
              <a:cxn ang="0">
                <a:pos x="38" y="10"/>
              </a:cxn>
            </a:cxnLst>
            <a:rect l="0" t="0" r="r" b="b"/>
            <a:pathLst>
              <a:path w="115" h="302">
                <a:moveTo>
                  <a:pt x="74" y="282"/>
                </a:moveTo>
                <a:cubicBezTo>
                  <a:pt x="63" y="279"/>
                  <a:pt x="0" y="302"/>
                  <a:pt x="6" y="262"/>
                </a:cubicBezTo>
                <a:cubicBezTo>
                  <a:pt x="12" y="222"/>
                  <a:pt x="105" y="84"/>
                  <a:pt x="110" y="42"/>
                </a:cubicBezTo>
                <a:cubicBezTo>
                  <a:pt x="115" y="0"/>
                  <a:pt x="53" y="17"/>
                  <a:pt x="38" y="10"/>
                </a:cubicBezTo>
              </a:path>
            </a:pathLst>
          </a:custGeom>
          <a:no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0832" name="Freeform 80"/>
          <p:cNvSpPr>
            <a:spLocks/>
          </p:cNvSpPr>
          <p:nvPr/>
        </p:nvSpPr>
        <p:spPr bwMode="auto">
          <a:xfrm>
            <a:off x="3244850" y="5232400"/>
            <a:ext cx="1181100" cy="463550"/>
          </a:xfrm>
          <a:custGeom>
            <a:avLst/>
            <a:gdLst/>
            <a:ahLst/>
            <a:cxnLst>
              <a:cxn ang="0">
                <a:pos x="228" y="0"/>
              </a:cxn>
              <a:cxn ang="0">
                <a:pos x="220" y="96"/>
              </a:cxn>
              <a:cxn ang="0">
                <a:pos x="604" y="160"/>
              </a:cxn>
              <a:cxn ang="0">
                <a:pos x="308" y="268"/>
              </a:cxn>
              <a:cxn ang="0">
                <a:pos x="40" y="72"/>
              </a:cxn>
            </a:cxnLst>
            <a:rect l="0" t="0" r="r" b="b"/>
            <a:pathLst>
              <a:path w="744" h="292">
                <a:moveTo>
                  <a:pt x="228" y="0"/>
                </a:moveTo>
                <a:cubicBezTo>
                  <a:pt x="194" y="38"/>
                  <a:pt x="157" y="69"/>
                  <a:pt x="220" y="96"/>
                </a:cubicBezTo>
                <a:cubicBezTo>
                  <a:pt x="283" y="123"/>
                  <a:pt x="464" y="108"/>
                  <a:pt x="604" y="160"/>
                </a:cubicBezTo>
                <a:cubicBezTo>
                  <a:pt x="744" y="212"/>
                  <a:pt x="616" y="244"/>
                  <a:pt x="308" y="268"/>
                </a:cubicBezTo>
                <a:cubicBezTo>
                  <a:pt x="0" y="292"/>
                  <a:pt x="128" y="166"/>
                  <a:pt x="40" y="72"/>
                </a:cubicBezTo>
              </a:path>
            </a:pathLst>
          </a:custGeom>
          <a:noFill/>
          <a:ln w="28575"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2" name="Oval 8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7" name="Rectangle 5"/>
          <p:cNvSpPr>
            <a:spLocks noGrp="1" noChangeArrowheads="1"/>
          </p:cNvSpPr>
          <p:nvPr>
            <p:ph type="title"/>
          </p:nvPr>
        </p:nvSpPr>
        <p:spPr/>
        <p:txBody>
          <a:bodyPr/>
          <a:lstStyle/>
          <a:p>
            <a:r>
              <a:rPr lang="en-US" sz="4000"/>
              <a:t>Installing a Flow Controller for dosing Chlorine</a:t>
            </a:r>
          </a:p>
        </p:txBody>
      </p:sp>
      <p:pic>
        <p:nvPicPr>
          <p:cNvPr id="212996" name="Picture 4" descr="100_3997"/>
          <p:cNvPicPr>
            <a:picLocks noChangeAspect="1" noChangeArrowheads="1"/>
          </p:cNvPicPr>
          <p:nvPr/>
        </p:nvPicPr>
        <p:blipFill>
          <a:blip r:embed="rId3" cstate="screen"/>
          <a:srcRect/>
          <a:stretch>
            <a:fillRect/>
          </a:stretch>
        </p:blipFill>
        <p:spPr bwMode="auto">
          <a:xfrm>
            <a:off x="0" y="1371600"/>
            <a:ext cx="9144000" cy="5486400"/>
          </a:xfrm>
          <a:prstGeom prst="rect">
            <a:avLst/>
          </a:prstGeom>
          <a:noFill/>
          <a:ln w="9525">
            <a:noFill/>
            <a:miter lim="800000"/>
            <a:headEnd/>
            <a:tailEnd/>
          </a:ln>
        </p:spPr>
      </p:pic>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1083076" y="6348965"/>
            <a:ext cx="6983002" cy="523220"/>
          </a:xfrm>
          <a:prstGeom prst="rect">
            <a:avLst/>
          </a:prstGeom>
          <a:noFill/>
        </p:spPr>
        <p:txBody>
          <a:bodyPr wrap="none" rtlCol="0">
            <a:spAutoFit/>
          </a:bodyPr>
          <a:lstStyle/>
          <a:p>
            <a:r>
              <a:rPr lang="en-US" dirty="0"/>
              <a:t>Dose is the chemical concentration in the water</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82F3ABC3-01DA-4032-851B-DBFA1A2BA46F}"/>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b="1" dirty="0"/>
              <a:t>Linear Flow Orifice Meter</a:t>
            </a:r>
          </a:p>
          <a:p>
            <a:r>
              <a:rPr lang="en-US" dirty="0">
                <a:solidFill>
                  <a:schemeClr val="bg1">
                    <a:lumMod val="75000"/>
                  </a:schemeClr>
                </a:solidFill>
              </a:rPr>
              <a:t>AguaClara Linear</a:t>
            </a:r>
            <a:br>
              <a:rPr lang="en-US" dirty="0">
                <a:solidFill>
                  <a:schemeClr val="bg1">
                    <a:lumMod val="75000"/>
                  </a:schemeClr>
                </a:solidFill>
              </a:rPr>
            </a:br>
            <a:r>
              <a:rPr lang="en-US" dirty="0">
                <a:solidFill>
                  <a:schemeClr val="bg1">
                    <a:lumMod val="75000"/>
                  </a:schemeClr>
                </a:solidFill>
              </a:rPr>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65FAB944-1E73-4C57-B423-9AF30EAABE5E}"/>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7CB6226C-4CAA-4668-AA30-C5741A625377}"/>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6EACD4B0-189F-4723-9AD8-D9572C4BB781}"/>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837F4151-21A9-4441-825A-9A1C12D3171F}"/>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3A4097B3-4236-4F60-9B93-EFE2D685306F}"/>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0431880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28600"/>
            <a:ext cx="2792027" cy="1143000"/>
          </a:xfrm>
        </p:spPr>
        <p:txBody>
          <a:bodyPr/>
          <a:lstStyle/>
          <a:p>
            <a:r>
              <a:rPr lang="en-US" sz="3600"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46438"/>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05200"/>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16313"/>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53075"/>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49875"/>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48263"/>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46650"/>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43450"/>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41838"/>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02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3702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35413"/>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3380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32188"/>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75776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348" y="-21193"/>
            <a:ext cx="2204652" cy="2542699"/>
          </a:xfrm>
          <a:prstGeom prst="rect">
            <a:avLst/>
          </a:prstGeom>
          <a:noFill/>
          <a:extLst>
            <a:ext uri="{909E8E84-426E-40DD-AFC4-6F175D3DCCD1}">
              <a14:hiddenFill xmlns:a14="http://schemas.microsoft.com/office/drawing/2010/main">
                <a:solidFill>
                  <a:srgbClr val="FFFFFF"/>
                </a:solidFill>
              </a14:hiddenFill>
            </a:ext>
          </a:extLst>
        </p:spPr>
      </p:pic>
      <p:pic>
        <p:nvPicPr>
          <p:cNvPr id="757764" name="Picture 4" descr="Image result for images sutro we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882" y="-6413"/>
            <a:ext cx="3606368" cy="15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799"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800"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Flow Orifice Meter</a:t>
            </a:r>
          </a:p>
        </p:txBody>
      </p:sp>
      <p:sp>
        <p:nvSpPr>
          <p:cNvPr id="3" name="Content Placeholder 2"/>
          <p:cNvSpPr>
            <a:spLocks noGrp="1"/>
          </p:cNvSpPr>
          <p:nvPr>
            <p:ph idx="1"/>
          </p:nvPr>
        </p:nvSpPr>
        <p:spPr/>
        <p:txBody>
          <a:bodyPr/>
          <a:lstStyle/>
          <a:p>
            <a:r>
              <a:rPr lang="en-US" dirty="0"/>
              <a:t>Holes must be drilled with a bit that leaves a clean hole with a sharp entrance (hole saws are not a good choice) (Don’t </a:t>
            </a:r>
            <a:r>
              <a:rPr lang="en-US" dirty="0" err="1"/>
              <a:t>deburr</a:t>
            </a:r>
            <a:r>
              <a:rPr lang="en-US" dirty="0"/>
              <a:t> the hole!)</a:t>
            </a:r>
          </a:p>
          <a:p>
            <a:r>
              <a:rPr lang="en-US" dirty="0"/>
              <a:t>The sharp entrance into the hole is critical because that defines the point of flow separation for the </a:t>
            </a:r>
            <a:r>
              <a:rPr lang="en-US" i="1" dirty="0"/>
              <a:t>vena </a:t>
            </a:r>
            <a:r>
              <a:rPr lang="en-US" i="1" dirty="0" err="1"/>
              <a:t>contracta</a:t>
            </a:r>
            <a:endParaRPr lang="en-US" i="1" dirty="0"/>
          </a:p>
          <a:p>
            <a:r>
              <a:rPr lang="en-US" dirty="0"/>
              <a:t>The zero point for the LFOM is the bottom of the bottom row of orifices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297" name="Freeform 345"/>
          <p:cNvSpPr>
            <a:spLocks/>
          </p:cNvSpPr>
          <p:nvPr/>
        </p:nvSpPr>
        <p:spPr bwMode="auto">
          <a:xfrm>
            <a:off x="4602163" y="3406775"/>
            <a:ext cx="4121150" cy="3040063"/>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rgbClr val="7E69FF">
              <a:alpha val="50000"/>
            </a:srgbClr>
          </a:solidFill>
          <a:ln w="12700" cap="flat" cmpd="sng">
            <a:noFill/>
            <a:prstDash val="solid"/>
            <a:round/>
            <a:headEnd type="none" w="lg" len="med"/>
            <a:tailEnd type="none" w="lg" len="med"/>
          </a:ln>
          <a:effectLst/>
        </p:spPr>
        <p:txBody>
          <a:bodyPr anchor="ctr">
            <a:spAutoFit/>
          </a:bodyPr>
          <a:lstStyle/>
          <a:p>
            <a:endParaRPr lang="en-US"/>
          </a:p>
        </p:txBody>
      </p:sp>
      <p:sp>
        <p:nvSpPr>
          <p:cNvPr id="254295" name="Freeform 343"/>
          <p:cNvSpPr>
            <a:spLocks/>
          </p:cNvSpPr>
          <p:nvPr/>
        </p:nvSpPr>
        <p:spPr bwMode="auto">
          <a:xfrm>
            <a:off x="4606925" y="2917825"/>
            <a:ext cx="4121150" cy="35385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300" name="Rectangle 348"/>
          <p:cNvSpPr>
            <a:spLocks noChangeArrowheads="1"/>
          </p:cNvSpPr>
          <p:nvPr/>
        </p:nvSpPr>
        <p:spPr bwMode="auto">
          <a:xfrm>
            <a:off x="6577013" y="5902325"/>
            <a:ext cx="641350" cy="955675"/>
          </a:xfrm>
          <a:prstGeom prst="rect">
            <a:avLst/>
          </a:prstGeom>
          <a:solidFill>
            <a:srgbClr val="7E69FF"/>
          </a:solidFill>
          <a:ln w="12700">
            <a:noFill/>
            <a:miter lim="800000"/>
            <a:headEnd type="none" w="lg" len="med"/>
            <a:tailEnd type="none" w="lg" len="med"/>
          </a:ln>
          <a:effectLst/>
        </p:spPr>
        <p:txBody>
          <a:bodyPr anchor="ctr">
            <a:spAutoFit/>
          </a:bodyPr>
          <a:lstStyle/>
          <a:p>
            <a:endParaRPr lang="en-US"/>
          </a:p>
        </p:txBody>
      </p:sp>
      <p:sp>
        <p:nvSpPr>
          <p:cNvPr id="254296" name="Freeform 344"/>
          <p:cNvSpPr>
            <a:spLocks/>
          </p:cNvSpPr>
          <p:nvPr/>
        </p:nvSpPr>
        <p:spPr bwMode="auto">
          <a:xfrm>
            <a:off x="4600575" y="5457825"/>
            <a:ext cx="4121150" cy="985838"/>
          </a:xfrm>
          <a:custGeom>
            <a:avLst/>
            <a:gdLst/>
            <a:ahLst/>
            <a:cxnLst>
              <a:cxn ang="0">
                <a:pos x="0" y="0"/>
              </a:cxn>
              <a:cxn ang="0">
                <a:pos x="0" y="2117"/>
              </a:cxn>
              <a:cxn ang="0">
                <a:pos x="165" y="2117"/>
              </a:cxn>
              <a:cxn ang="0">
                <a:pos x="165" y="0"/>
              </a:cxn>
            </a:cxnLst>
            <a:rect l="0" t="0" r="r" b="b"/>
            <a:pathLst>
              <a:path w="165" h="2117">
                <a:moveTo>
                  <a:pt x="0" y="0"/>
                </a:moveTo>
                <a:lnTo>
                  <a:pt x="0" y="2117"/>
                </a:lnTo>
                <a:lnTo>
                  <a:pt x="165" y="2117"/>
                </a:lnTo>
                <a:lnTo>
                  <a:pt x="165"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54052" name="Text Box 100"/>
          <p:cNvSpPr txBox="1">
            <a:spLocks noChangeArrowheads="1"/>
          </p:cNvSpPr>
          <p:nvPr/>
        </p:nvSpPr>
        <p:spPr bwMode="auto">
          <a:xfrm>
            <a:off x="7377113" y="4067175"/>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grpSp>
        <p:nvGrpSpPr>
          <p:cNvPr id="254136" name="Group 184"/>
          <p:cNvGrpSpPr>
            <a:grpSpLocks/>
          </p:cNvGrpSpPr>
          <p:nvPr/>
        </p:nvGrpSpPr>
        <p:grpSpPr bwMode="auto">
          <a:xfrm>
            <a:off x="6565900" y="682625"/>
            <a:ext cx="663575" cy="6307138"/>
            <a:chOff x="4136" y="724"/>
            <a:chExt cx="418" cy="2058"/>
          </a:xfrm>
        </p:grpSpPr>
        <p:sp>
          <p:nvSpPr>
            <p:cNvPr id="253984" name="Line 32"/>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53985" name="Line 33"/>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sp>
        <p:nvSpPr>
          <p:cNvPr id="254047" name="Freeform 95"/>
          <p:cNvSpPr>
            <a:spLocks/>
          </p:cNvSpPr>
          <p:nvPr/>
        </p:nvSpPr>
        <p:spPr bwMode="auto">
          <a:xfrm>
            <a:off x="4738688" y="1165225"/>
            <a:ext cx="2238375" cy="115570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51" name="Line 99"/>
          <p:cNvSpPr>
            <a:spLocks noChangeShapeType="1"/>
          </p:cNvSpPr>
          <p:nvPr/>
        </p:nvSpPr>
        <p:spPr bwMode="auto">
          <a:xfrm flipH="1">
            <a:off x="3178175" y="533400"/>
            <a:ext cx="2605088" cy="0"/>
          </a:xfrm>
          <a:prstGeom prst="line">
            <a:avLst/>
          </a:prstGeom>
          <a:noFill/>
          <a:ln w="76200">
            <a:solidFill>
              <a:schemeClr val="tx1"/>
            </a:solidFill>
            <a:round/>
            <a:headEnd type="none" w="lg" len="med"/>
            <a:tailEnd type="none" w="lg" len="med"/>
          </a:ln>
          <a:effectLst/>
        </p:spPr>
        <p:txBody>
          <a:bodyPr anchor="ctr">
            <a:spAutoFit/>
          </a:bodyPr>
          <a:lstStyle/>
          <a:p>
            <a:endParaRPr lang="en-US"/>
          </a:p>
        </p:txBody>
      </p:sp>
      <p:grpSp>
        <p:nvGrpSpPr>
          <p:cNvPr id="254137" name="Group 185"/>
          <p:cNvGrpSpPr>
            <a:grpSpLocks/>
          </p:cNvGrpSpPr>
          <p:nvPr/>
        </p:nvGrpSpPr>
        <p:grpSpPr bwMode="auto">
          <a:xfrm>
            <a:off x="5775325" y="0"/>
            <a:ext cx="738188" cy="1250950"/>
            <a:chOff x="3523" y="159"/>
            <a:chExt cx="580" cy="983"/>
          </a:xfrm>
        </p:grpSpPr>
        <p:sp>
          <p:nvSpPr>
            <p:cNvPr id="254056" name="AutoShape 104"/>
            <p:cNvSpPr>
              <a:spLocks noChangeArrowheads="1"/>
            </p:cNvSpPr>
            <p:nvPr/>
          </p:nvSpPr>
          <p:spPr bwMode="auto">
            <a:xfrm>
              <a:off x="3659" y="771"/>
              <a:ext cx="444" cy="371"/>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254057" name="Rectangle 105"/>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254058" name="AutoShape 106"/>
            <p:cNvSpPr>
              <a:spLocks noChangeArrowheads="1"/>
            </p:cNvSpPr>
            <p:nvPr/>
          </p:nvSpPr>
          <p:spPr bwMode="auto">
            <a:xfrm>
              <a:off x="3659" y="301"/>
              <a:ext cx="444" cy="841"/>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254059" name="Picture 107" descr="Product Picture"/>
            <p:cNvPicPr>
              <a:picLocks noChangeAspect="1" noChangeArrowheads="1"/>
            </p:cNvPicPr>
            <p:nvPr/>
          </p:nvPicPr>
          <p:blipFill>
            <a:blip r:embed="rId3" cstate="print">
              <a:clrChange>
                <a:clrFrom>
                  <a:srgbClr val="FFFFFF"/>
                </a:clrFrom>
                <a:clrTo>
                  <a:srgbClr val="FFFFFF">
                    <a:alpha val="0"/>
                  </a:srgbClr>
                </a:clrTo>
              </a:clrChange>
            </a:blip>
            <a:srcRect t="20000" r="63148" b="48000"/>
            <a:stretch>
              <a:fillRect/>
            </a:stretch>
          </p:blipFill>
          <p:spPr bwMode="auto">
            <a:xfrm>
              <a:off x="3523" y="482"/>
              <a:ext cx="355" cy="309"/>
            </a:xfrm>
            <a:prstGeom prst="rect">
              <a:avLst/>
            </a:prstGeom>
            <a:noFill/>
          </p:spPr>
        </p:pic>
        <p:sp>
          <p:nvSpPr>
            <p:cNvPr id="254060" name="Rectangle 108"/>
            <p:cNvSpPr>
              <a:spLocks noChangeArrowheads="1"/>
            </p:cNvSpPr>
            <p:nvPr/>
          </p:nvSpPr>
          <p:spPr bwMode="auto">
            <a:xfrm>
              <a:off x="3837" y="696"/>
              <a:ext cx="37" cy="99"/>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254061" name="AutoShape 109"/>
            <p:cNvSpPr>
              <a:spLocks noChangeArrowheads="1"/>
            </p:cNvSpPr>
            <p:nvPr/>
          </p:nvSpPr>
          <p:spPr bwMode="auto">
            <a:xfrm rot="-5400000">
              <a:off x="3807" y="676"/>
              <a:ext cx="98" cy="261"/>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254062" name="Group 110"/>
            <p:cNvGrpSpPr>
              <a:grpSpLocks/>
            </p:cNvGrpSpPr>
            <p:nvPr/>
          </p:nvGrpSpPr>
          <p:grpSpPr bwMode="auto">
            <a:xfrm>
              <a:off x="3704" y="229"/>
              <a:ext cx="354" cy="74"/>
              <a:chOff x="2855" y="276"/>
              <a:chExt cx="528" cy="111"/>
            </a:xfrm>
          </p:grpSpPr>
          <p:sp>
            <p:nvSpPr>
              <p:cNvPr id="254063" name="Arc 111"/>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254064" name="Arc 112"/>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254065" name="AutoShape 113"/>
            <p:cNvSpPr>
              <a:spLocks noChangeArrowheads="1"/>
            </p:cNvSpPr>
            <p:nvPr/>
          </p:nvSpPr>
          <p:spPr bwMode="auto">
            <a:xfrm flipV="1">
              <a:off x="3688" y="283"/>
              <a:ext cx="386" cy="8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254066" name="Group 114"/>
            <p:cNvGrpSpPr>
              <a:grpSpLocks/>
            </p:cNvGrpSpPr>
            <p:nvPr/>
          </p:nvGrpSpPr>
          <p:grpSpPr bwMode="auto">
            <a:xfrm>
              <a:off x="3714" y="159"/>
              <a:ext cx="334" cy="100"/>
              <a:chOff x="2869" y="172"/>
              <a:chExt cx="498" cy="149"/>
            </a:xfrm>
          </p:grpSpPr>
          <p:sp>
            <p:nvSpPr>
              <p:cNvPr id="254067" name="Freeform 115"/>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254068" name="Line 116"/>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pic>
        <p:nvPicPr>
          <p:cNvPr id="254075" name="Picture 123"/>
          <p:cNvPicPr>
            <a:picLocks noChangeAspect="1" noChangeArrowheads="1"/>
          </p:cNvPicPr>
          <p:nvPr/>
        </p:nvPicPr>
        <p:blipFill>
          <a:blip r:embed="rId4" cstate="print"/>
          <a:srcRect/>
          <a:stretch>
            <a:fillRect/>
          </a:stretch>
        </p:blipFill>
        <p:spPr bwMode="auto">
          <a:xfrm>
            <a:off x="6624638" y="788988"/>
            <a:ext cx="130175" cy="2143125"/>
          </a:xfrm>
          <a:prstGeom prst="rect">
            <a:avLst/>
          </a:prstGeom>
          <a:noFill/>
          <a:ln w="12700">
            <a:noFill/>
            <a:miter lim="800000"/>
            <a:headEnd type="none" w="lg" len="med"/>
            <a:tailEnd type="none" w="lg" len="med"/>
          </a:ln>
          <a:effectLst/>
        </p:spPr>
      </p:pic>
      <p:grpSp>
        <p:nvGrpSpPr>
          <p:cNvPr id="254134" name="Group 182"/>
          <p:cNvGrpSpPr>
            <a:grpSpLocks/>
          </p:cNvGrpSpPr>
          <p:nvPr/>
        </p:nvGrpSpPr>
        <p:grpSpPr bwMode="auto">
          <a:xfrm>
            <a:off x="6777038" y="798513"/>
            <a:ext cx="153987" cy="2084387"/>
            <a:chOff x="3703" y="1140"/>
            <a:chExt cx="144" cy="1959"/>
          </a:xfrm>
        </p:grpSpPr>
        <p:sp>
          <p:nvSpPr>
            <p:cNvPr id="253959" name="Line 7"/>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60" name="Line 8"/>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1" name="Line 9"/>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2" name="Line 10"/>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3" name="Line 11"/>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4" name="Line 12"/>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5" name="Line 13"/>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6" name="Line 14"/>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7" name="Line 15"/>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8" name="Line 16"/>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69" name="Line 17"/>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0" name="Line 18"/>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1" name="Line 19"/>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2" name="Line 20"/>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1"/>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4" name="Line 22"/>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5" name="Line 23"/>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6" name="Line 24"/>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7" name="Line 25"/>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8" name="Line 26"/>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9" name="Line 27"/>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0" name="Line 28"/>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1" name="Line 29"/>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2" name="Line 30"/>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9" name="Line 67"/>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0" name="Line 68"/>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1" name="Line 69"/>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2" name="Line 70"/>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3" name="Line 71"/>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4" name="Line 72"/>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5" name="Line 73"/>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6" name="Line 74"/>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7" name="Line 75"/>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8" name="Line 76"/>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29" name="Line 77"/>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0" name="Line 78"/>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1" name="Line 79"/>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2" name="Line 80"/>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3" name="Line 81"/>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4" name="Line 82"/>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5" name="Line 83"/>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6" name="Line 84"/>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7" name="Line 85"/>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8" name="Line 86"/>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39" name="Line 87"/>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0" name="Line 88"/>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1" name="Line 89"/>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42" name="Line 90"/>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78" name="Line 126"/>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079" name="Line 127"/>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0" name="Line 128"/>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1" name="Line 129"/>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82" name="Line 130"/>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0" name="Line 13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1" name="Line 13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2" name="Line 14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3" name="Line 14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94" name="Line 14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133" name="Group 181"/>
          <p:cNvGrpSpPr>
            <a:grpSpLocks/>
          </p:cNvGrpSpPr>
          <p:nvPr/>
        </p:nvGrpSpPr>
        <p:grpSpPr bwMode="auto">
          <a:xfrm>
            <a:off x="6972300" y="814388"/>
            <a:ext cx="155575" cy="2089150"/>
            <a:chOff x="3886" y="1154"/>
            <a:chExt cx="146" cy="1964"/>
          </a:xfrm>
        </p:grpSpPr>
        <p:sp>
          <p:nvSpPr>
            <p:cNvPr id="253987" name="Oval 35"/>
            <p:cNvSpPr>
              <a:spLocks noChangeArrowheads="1"/>
            </p:cNvSpPr>
            <p:nvPr/>
          </p:nvSpPr>
          <p:spPr bwMode="auto">
            <a:xfrm>
              <a:off x="3888" y="24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8" name="Oval 36"/>
            <p:cNvSpPr>
              <a:spLocks noChangeArrowheads="1"/>
            </p:cNvSpPr>
            <p:nvPr/>
          </p:nvSpPr>
          <p:spPr bwMode="auto">
            <a:xfrm>
              <a:off x="3888" y="24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89" name="Oval 37"/>
            <p:cNvSpPr>
              <a:spLocks noChangeArrowheads="1"/>
            </p:cNvSpPr>
            <p:nvPr/>
          </p:nvSpPr>
          <p:spPr bwMode="auto">
            <a:xfrm>
              <a:off x="3888" y="230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0" name="Oval 38"/>
            <p:cNvSpPr>
              <a:spLocks noChangeArrowheads="1"/>
            </p:cNvSpPr>
            <p:nvPr/>
          </p:nvSpPr>
          <p:spPr bwMode="auto">
            <a:xfrm>
              <a:off x="3888" y="221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1" name="Oval 39"/>
            <p:cNvSpPr>
              <a:spLocks noChangeArrowheads="1"/>
            </p:cNvSpPr>
            <p:nvPr/>
          </p:nvSpPr>
          <p:spPr bwMode="auto">
            <a:xfrm>
              <a:off x="3888" y="211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2" name="Oval 40"/>
            <p:cNvSpPr>
              <a:spLocks noChangeArrowheads="1"/>
            </p:cNvSpPr>
            <p:nvPr/>
          </p:nvSpPr>
          <p:spPr bwMode="auto">
            <a:xfrm>
              <a:off x="3888" y="201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3" name="Oval 41"/>
            <p:cNvSpPr>
              <a:spLocks noChangeArrowheads="1"/>
            </p:cNvSpPr>
            <p:nvPr/>
          </p:nvSpPr>
          <p:spPr bwMode="auto">
            <a:xfrm>
              <a:off x="3888" y="192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4" name="Oval 42"/>
            <p:cNvSpPr>
              <a:spLocks noChangeArrowheads="1"/>
            </p:cNvSpPr>
            <p:nvPr/>
          </p:nvSpPr>
          <p:spPr bwMode="auto">
            <a:xfrm>
              <a:off x="3888" y="182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5" name="Oval 43"/>
            <p:cNvSpPr>
              <a:spLocks noChangeArrowheads="1"/>
            </p:cNvSpPr>
            <p:nvPr/>
          </p:nvSpPr>
          <p:spPr bwMode="auto">
            <a:xfrm>
              <a:off x="3888" y="173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6" name="Oval 44"/>
            <p:cNvSpPr>
              <a:spLocks noChangeArrowheads="1"/>
            </p:cNvSpPr>
            <p:nvPr/>
          </p:nvSpPr>
          <p:spPr bwMode="auto">
            <a:xfrm>
              <a:off x="3888" y="163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7" name="Oval 45"/>
            <p:cNvSpPr>
              <a:spLocks noChangeArrowheads="1"/>
            </p:cNvSpPr>
            <p:nvPr/>
          </p:nvSpPr>
          <p:spPr bwMode="auto">
            <a:xfrm>
              <a:off x="3888" y="153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8" name="Oval 46"/>
            <p:cNvSpPr>
              <a:spLocks noChangeArrowheads="1"/>
            </p:cNvSpPr>
            <p:nvPr/>
          </p:nvSpPr>
          <p:spPr bwMode="auto">
            <a:xfrm>
              <a:off x="3888" y="144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99" name="Oval 47"/>
            <p:cNvSpPr>
              <a:spLocks noChangeArrowheads="1"/>
            </p:cNvSpPr>
            <p:nvPr/>
          </p:nvSpPr>
          <p:spPr bwMode="auto">
            <a:xfrm>
              <a:off x="3888" y="13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0" name="Oval 48"/>
            <p:cNvSpPr>
              <a:spLocks noChangeArrowheads="1"/>
            </p:cNvSpPr>
            <p:nvPr/>
          </p:nvSpPr>
          <p:spPr bwMode="auto">
            <a:xfrm>
              <a:off x="3888" y="12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1" name="Oval 49"/>
            <p:cNvSpPr>
              <a:spLocks noChangeArrowheads="1"/>
            </p:cNvSpPr>
            <p:nvPr/>
          </p:nvSpPr>
          <p:spPr bwMode="auto">
            <a:xfrm>
              <a:off x="3888" y="11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3" name="Oval 51"/>
            <p:cNvSpPr>
              <a:spLocks noChangeArrowheads="1"/>
            </p:cNvSpPr>
            <p:nvPr/>
          </p:nvSpPr>
          <p:spPr bwMode="auto">
            <a:xfrm>
              <a:off x="3984" y="254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4" name="Oval 52"/>
            <p:cNvSpPr>
              <a:spLocks noChangeArrowheads="1"/>
            </p:cNvSpPr>
            <p:nvPr/>
          </p:nvSpPr>
          <p:spPr bwMode="auto">
            <a:xfrm>
              <a:off x="3984" y="245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5" name="Oval 53"/>
            <p:cNvSpPr>
              <a:spLocks noChangeArrowheads="1"/>
            </p:cNvSpPr>
            <p:nvPr/>
          </p:nvSpPr>
          <p:spPr bwMode="auto">
            <a:xfrm>
              <a:off x="3984" y="235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6" name="Oval 54"/>
            <p:cNvSpPr>
              <a:spLocks noChangeArrowheads="1"/>
            </p:cNvSpPr>
            <p:nvPr/>
          </p:nvSpPr>
          <p:spPr bwMode="auto">
            <a:xfrm>
              <a:off x="3984" y="225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7" name="Oval 55"/>
            <p:cNvSpPr>
              <a:spLocks noChangeArrowheads="1"/>
            </p:cNvSpPr>
            <p:nvPr/>
          </p:nvSpPr>
          <p:spPr bwMode="auto">
            <a:xfrm>
              <a:off x="3984" y="216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8" name="Oval 56"/>
            <p:cNvSpPr>
              <a:spLocks noChangeArrowheads="1"/>
            </p:cNvSpPr>
            <p:nvPr/>
          </p:nvSpPr>
          <p:spPr bwMode="auto">
            <a:xfrm>
              <a:off x="3984" y="206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09" name="Oval 57"/>
            <p:cNvSpPr>
              <a:spLocks noChangeArrowheads="1"/>
            </p:cNvSpPr>
            <p:nvPr/>
          </p:nvSpPr>
          <p:spPr bwMode="auto">
            <a:xfrm>
              <a:off x="3984" y="19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0" name="Oval 58"/>
            <p:cNvSpPr>
              <a:spLocks noChangeArrowheads="1"/>
            </p:cNvSpPr>
            <p:nvPr/>
          </p:nvSpPr>
          <p:spPr bwMode="auto">
            <a:xfrm>
              <a:off x="3984" y="18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1" name="Oval 59"/>
            <p:cNvSpPr>
              <a:spLocks noChangeArrowheads="1"/>
            </p:cNvSpPr>
            <p:nvPr/>
          </p:nvSpPr>
          <p:spPr bwMode="auto">
            <a:xfrm>
              <a:off x="3984" y="17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2" name="Oval 60"/>
            <p:cNvSpPr>
              <a:spLocks noChangeArrowheads="1"/>
            </p:cNvSpPr>
            <p:nvPr/>
          </p:nvSpPr>
          <p:spPr bwMode="auto">
            <a:xfrm>
              <a:off x="3984" y="16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3" name="Oval 61"/>
            <p:cNvSpPr>
              <a:spLocks noChangeArrowheads="1"/>
            </p:cNvSpPr>
            <p:nvPr/>
          </p:nvSpPr>
          <p:spPr bwMode="auto">
            <a:xfrm>
              <a:off x="3984" y="15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4" name="Oval 62"/>
            <p:cNvSpPr>
              <a:spLocks noChangeArrowheads="1"/>
            </p:cNvSpPr>
            <p:nvPr/>
          </p:nvSpPr>
          <p:spPr bwMode="auto">
            <a:xfrm>
              <a:off x="3984" y="14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5" name="Oval 63"/>
            <p:cNvSpPr>
              <a:spLocks noChangeArrowheads="1"/>
            </p:cNvSpPr>
            <p:nvPr/>
          </p:nvSpPr>
          <p:spPr bwMode="auto">
            <a:xfrm>
              <a:off x="3984" y="139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6" name="Oval 64"/>
            <p:cNvSpPr>
              <a:spLocks noChangeArrowheads="1"/>
            </p:cNvSpPr>
            <p:nvPr/>
          </p:nvSpPr>
          <p:spPr bwMode="auto">
            <a:xfrm>
              <a:off x="3984" y="129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017" name="Oval 65"/>
            <p:cNvSpPr>
              <a:spLocks noChangeArrowheads="1"/>
            </p:cNvSpPr>
            <p:nvPr/>
          </p:nvSpPr>
          <p:spPr bwMode="auto">
            <a:xfrm>
              <a:off x="3984" y="120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2" name="Oval 150"/>
            <p:cNvSpPr>
              <a:spLocks noChangeArrowheads="1"/>
            </p:cNvSpPr>
            <p:nvPr/>
          </p:nvSpPr>
          <p:spPr bwMode="auto">
            <a:xfrm>
              <a:off x="3886" y="307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3" name="Oval 151"/>
            <p:cNvSpPr>
              <a:spLocks noChangeArrowheads="1"/>
            </p:cNvSpPr>
            <p:nvPr/>
          </p:nvSpPr>
          <p:spPr bwMode="auto">
            <a:xfrm>
              <a:off x="3886" y="297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4" name="Oval 152"/>
            <p:cNvSpPr>
              <a:spLocks noChangeArrowheads="1"/>
            </p:cNvSpPr>
            <p:nvPr/>
          </p:nvSpPr>
          <p:spPr bwMode="auto">
            <a:xfrm>
              <a:off x="3886" y="287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5" name="Oval 153"/>
            <p:cNvSpPr>
              <a:spLocks noChangeArrowheads="1"/>
            </p:cNvSpPr>
            <p:nvPr/>
          </p:nvSpPr>
          <p:spPr bwMode="auto">
            <a:xfrm>
              <a:off x="3886" y="278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6" name="Oval 154"/>
            <p:cNvSpPr>
              <a:spLocks noChangeArrowheads="1"/>
            </p:cNvSpPr>
            <p:nvPr/>
          </p:nvSpPr>
          <p:spPr bwMode="auto">
            <a:xfrm>
              <a:off x="3886" y="268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07" name="Oval 155"/>
            <p:cNvSpPr>
              <a:spLocks noChangeArrowheads="1"/>
            </p:cNvSpPr>
            <p:nvPr/>
          </p:nvSpPr>
          <p:spPr bwMode="auto">
            <a:xfrm>
              <a:off x="3886" y="259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8" name="Oval 166"/>
            <p:cNvSpPr>
              <a:spLocks noChangeArrowheads="1"/>
            </p:cNvSpPr>
            <p:nvPr/>
          </p:nvSpPr>
          <p:spPr bwMode="auto">
            <a:xfrm>
              <a:off x="3982" y="30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19" name="Oval 167"/>
            <p:cNvSpPr>
              <a:spLocks noChangeArrowheads="1"/>
            </p:cNvSpPr>
            <p:nvPr/>
          </p:nvSpPr>
          <p:spPr bwMode="auto">
            <a:xfrm>
              <a:off x="3982" y="29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0" name="Oval 168"/>
            <p:cNvSpPr>
              <a:spLocks noChangeArrowheads="1"/>
            </p:cNvSpPr>
            <p:nvPr/>
          </p:nvSpPr>
          <p:spPr bwMode="auto">
            <a:xfrm>
              <a:off x="3982" y="28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1" name="Oval 169"/>
            <p:cNvSpPr>
              <a:spLocks noChangeArrowheads="1"/>
            </p:cNvSpPr>
            <p:nvPr/>
          </p:nvSpPr>
          <p:spPr bwMode="auto">
            <a:xfrm>
              <a:off x="3982" y="27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22" name="Oval 170"/>
            <p:cNvSpPr>
              <a:spLocks noChangeArrowheads="1"/>
            </p:cNvSpPr>
            <p:nvPr/>
          </p:nvSpPr>
          <p:spPr bwMode="auto">
            <a:xfrm>
              <a:off x="3982" y="263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254139" name="Picture 187"/>
          <p:cNvPicPr>
            <a:picLocks noChangeAspect="1" noChangeArrowheads="1"/>
          </p:cNvPicPr>
          <p:nvPr/>
        </p:nvPicPr>
        <p:blipFill>
          <a:blip r:embed="rId5" cstate="print"/>
          <a:srcRect/>
          <a:stretch>
            <a:fillRect/>
          </a:stretch>
        </p:blipFill>
        <p:spPr bwMode="auto">
          <a:xfrm>
            <a:off x="6227763" y="3363913"/>
            <a:ext cx="130175" cy="2157412"/>
          </a:xfrm>
          <a:prstGeom prst="rect">
            <a:avLst/>
          </a:prstGeom>
          <a:noFill/>
          <a:ln w="12700">
            <a:noFill/>
            <a:miter lim="800000"/>
            <a:headEnd type="none" w="lg" len="med"/>
            <a:tailEnd type="none" w="lg" len="med"/>
          </a:ln>
          <a:effectLst/>
        </p:spPr>
      </p:pic>
      <p:grpSp>
        <p:nvGrpSpPr>
          <p:cNvPr id="254140" name="Group 188"/>
          <p:cNvGrpSpPr>
            <a:grpSpLocks/>
          </p:cNvGrpSpPr>
          <p:nvPr/>
        </p:nvGrpSpPr>
        <p:grpSpPr bwMode="auto">
          <a:xfrm>
            <a:off x="6402388" y="3375025"/>
            <a:ext cx="153987" cy="2084388"/>
            <a:chOff x="3703" y="1140"/>
            <a:chExt cx="144" cy="1959"/>
          </a:xfrm>
        </p:grpSpPr>
        <p:sp>
          <p:nvSpPr>
            <p:cNvPr id="254141" name="Line 189"/>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42" name="Line 190"/>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3" name="Line 191"/>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4" name="Line 192"/>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5" name="Line 193"/>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6" name="Line 19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7" name="Line 19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8" name="Line 19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49" name="Line 19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0" name="Line 19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1" name="Line 19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2" name="Line 20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3" name="Line 20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4" name="Line 202"/>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5" name="Line 203"/>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6" name="Line 204"/>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7" name="Line 205"/>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8" name="Line 20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59" name="Line 20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0" name="Line 20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1" name="Line 20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2" name="Line 21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3" name="Line 21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4" name="Line 21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5" name="Line 213"/>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6" name="Line 214"/>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7" name="Line 215"/>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8" name="Line 216"/>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69" name="Line 217"/>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0" name="Line 218"/>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1" name="Line 219"/>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2" name="Line 220"/>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3" name="Line 221"/>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4" name="Line 222"/>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5" name="Line 223"/>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6" name="Line 224"/>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7" name="Line 225"/>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8" name="Line 226"/>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79" name="Line 227"/>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0" name="Line 228"/>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1" name="Line 229"/>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2" name="Line 230"/>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3" name="Line 231"/>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4" name="Line 232"/>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5" name="Line 233"/>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6" name="Line 234"/>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7" name="Line 235"/>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8" name="Line 236"/>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89" name="Line 237"/>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190" name="Line 238"/>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1" name="Line 239"/>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2" name="Line 240"/>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3" name="Line 241"/>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4" name="Line 242"/>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5" name="Line 243"/>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6" name="Line 244"/>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7" name="Line 245"/>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198" name="Line 246"/>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320" name="Rectangle 368"/>
          <p:cNvSpPr>
            <a:spLocks noChangeArrowheads="1"/>
          </p:cNvSpPr>
          <p:nvPr/>
        </p:nvSpPr>
        <p:spPr bwMode="auto">
          <a:xfrm>
            <a:off x="6572250" y="3208338"/>
            <a:ext cx="641350" cy="26955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254294" name="Group 342"/>
          <p:cNvGrpSpPr>
            <a:grpSpLocks/>
          </p:cNvGrpSpPr>
          <p:nvPr/>
        </p:nvGrpSpPr>
        <p:grpSpPr bwMode="auto">
          <a:xfrm>
            <a:off x="6583363" y="5360032"/>
            <a:ext cx="620712" cy="88900"/>
            <a:chOff x="4147" y="3703"/>
            <a:chExt cx="391" cy="56"/>
          </a:xfrm>
        </p:grpSpPr>
        <p:sp>
          <p:nvSpPr>
            <p:cNvPr id="254200" name="Oval 248"/>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1" name="Oval 249"/>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2" name="Oval 250"/>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3" name="Oval 251"/>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04" name="Oval 252"/>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3" name="Group 341"/>
          <p:cNvGrpSpPr>
            <a:grpSpLocks/>
          </p:cNvGrpSpPr>
          <p:nvPr/>
        </p:nvGrpSpPr>
        <p:grpSpPr bwMode="auto">
          <a:xfrm>
            <a:off x="6716713" y="5156832"/>
            <a:ext cx="355600" cy="88900"/>
            <a:chOff x="4235" y="3596"/>
            <a:chExt cx="224" cy="56"/>
          </a:xfrm>
        </p:grpSpPr>
        <p:sp>
          <p:nvSpPr>
            <p:cNvPr id="254253" name="Oval 301"/>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4" name="Oval 302"/>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55" name="Oval 303"/>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2" name="Group 340"/>
          <p:cNvGrpSpPr>
            <a:grpSpLocks/>
          </p:cNvGrpSpPr>
          <p:nvPr/>
        </p:nvGrpSpPr>
        <p:grpSpPr bwMode="auto">
          <a:xfrm>
            <a:off x="6716713" y="4955219"/>
            <a:ext cx="355600" cy="88900"/>
            <a:chOff x="4233" y="3461"/>
            <a:chExt cx="224" cy="56"/>
          </a:xfrm>
        </p:grpSpPr>
        <p:sp>
          <p:nvSpPr>
            <p:cNvPr id="254262" name="Oval 310"/>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3" name="Oval 311"/>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4" name="Oval 312"/>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1" name="Group 339"/>
          <p:cNvGrpSpPr>
            <a:grpSpLocks/>
          </p:cNvGrpSpPr>
          <p:nvPr/>
        </p:nvGrpSpPr>
        <p:grpSpPr bwMode="auto">
          <a:xfrm>
            <a:off x="6781800" y="4753607"/>
            <a:ext cx="222250" cy="88900"/>
            <a:chOff x="4231" y="3326"/>
            <a:chExt cx="140" cy="56"/>
          </a:xfrm>
        </p:grpSpPr>
        <p:sp>
          <p:nvSpPr>
            <p:cNvPr id="254265" name="Oval 31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6" name="Oval 31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90" name="Group 338"/>
          <p:cNvGrpSpPr>
            <a:grpSpLocks/>
          </p:cNvGrpSpPr>
          <p:nvPr/>
        </p:nvGrpSpPr>
        <p:grpSpPr bwMode="auto">
          <a:xfrm>
            <a:off x="6781800" y="4550407"/>
            <a:ext cx="222250" cy="88900"/>
            <a:chOff x="4229" y="3191"/>
            <a:chExt cx="140" cy="56"/>
          </a:xfrm>
        </p:grpSpPr>
        <p:sp>
          <p:nvSpPr>
            <p:cNvPr id="254268" name="Oval 31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69" name="Oval 31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54289" name="Group 337"/>
          <p:cNvGrpSpPr>
            <a:grpSpLocks/>
          </p:cNvGrpSpPr>
          <p:nvPr/>
        </p:nvGrpSpPr>
        <p:grpSpPr bwMode="auto">
          <a:xfrm>
            <a:off x="6781800" y="4348794"/>
            <a:ext cx="222250" cy="88900"/>
            <a:chOff x="4227" y="3056"/>
            <a:chExt cx="140" cy="56"/>
          </a:xfrm>
        </p:grpSpPr>
        <p:sp>
          <p:nvSpPr>
            <p:cNvPr id="254271" name="Oval 31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2" name="Oval 32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54275" name="Oval 323"/>
          <p:cNvSpPr>
            <a:spLocks noChangeArrowheads="1"/>
          </p:cNvSpPr>
          <p:nvPr/>
        </p:nvSpPr>
        <p:spPr bwMode="auto">
          <a:xfrm>
            <a:off x="6848475" y="41471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78" name="Oval 326"/>
          <p:cNvSpPr>
            <a:spLocks noChangeArrowheads="1"/>
          </p:cNvSpPr>
          <p:nvPr/>
        </p:nvSpPr>
        <p:spPr bwMode="auto">
          <a:xfrm>
            <a:off x="6848475" y="394398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1" name="Oval 329"/>
          <p:cNvSpPr>
            <a:spLocks noChangeArrowheads="1"/>
          </p:cNvSpPr>
          <p:nvPr/>
        </p:nvSpPr>
        <p:spPr bwMode="auto">
          <a:xfrm>
            <a:off x="6848475" y="374236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284" name="Oval 332"/>
          <p:cNvSpPr>
            <a:spLocks noChangeArrowheads="1"/>
          </p:cNvSpPr>
          <p:nvPr/>
        </p:nvSpPr>
        <p:spPr bwMode="auto">
          <a:xfrm>
            <a:off x="6848475" y="354075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1" name="Text Box 349"/>
          <p:cNvSpPr txBox="1">
            <a:spLocks noChangeArrowheads="1"/>
          </p:cNvSpPr>
          <p:nvPr/>
        </p:nvSpPr>
        <p:spPr bwMode="auto">
          <a:xfrm>
            <a:off x="509588" y="5730875"/>
            <a:ext cx="3049587" cy="396875"/>
          </a:xfrm>
          <a:prstGeom prst="rect">
            <a:avLst/>
          </a:prstGeom>
          <a:noFill/>
          <a:ln w="12700">
            <a:noFill/>
            <a:miter lim="800000"/>
            <a:headEnd type="none" w="lg" len="med"/>
            <a:tailEnd type="none" w="lg" len="med"/>
          </a:ln>
          <a:effectLst/>
        </p:spPr>
        <p:txBody>
          <a:bodyPr wrap="none">
            <a:spAutoFit/>
          </a:bodyPr>
          <a:lstStyle/>
          <a:p>
            <a:r>
              <a:rPr lang="en-US" sz="2000"/>
              <a:t>Max water level in floc tank</a:t>
            </a:r>
          </a:p>
        </p:txBody>
      </p:sp>
      <p:sp>
        <p:nvSpPr>
          <p:cNvPr id="254302" name="Line 350"/>
          <p:cNvSpPr>
            <a:spLocks noChangeShapeType="1"/>
          </p:cNvSpPr>
          <p:nvPr/>
        </p:nvSpPr>
        <p:spPr bwMode="auto">
          <a:xfrm flipH="1">
            <a:off x="3529013" y="59610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4" name="Line 352"/>
          <p:cNvSpPr>
            <a:spLocks noChangeShapeType="1"/>
          </p:cNvSpPr>
          <p:nvPr/>
        </p:nvSpPr>
        <p:spPr bwMode="auto">
          <a:xfrm flipH="1">
            <a:off x="3529013" y="642461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5" name="Line 353"/>
          <p:cNvSpPr>
            <a:spLocks noChangeShapeType="1"/>
          </p:cNvSpPr>
          <p:nvPr/>
        </p:nvSpPr>
        <p:spPr bwMode="auto">
          <a:xfrm flipH="1">
            <a:off x="3529013" y="54768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6" name="Line 354"/>
          <p:cNvSpPr>
            <a:spLocks noChangeShapeType="1"/>
          </p:cNvSpPr>
          <p:nvPr/>
        </p:nvSpPr>
        <p:spPr bwMode="auto">
          <a:xfrm flipH="1">
            <a:off x="3529013" y="3406775"/>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7" name="Line 355"/>
          <p:cNvSpPr>
            <a:spLocks noChangeShapeType="1"/>
          </p:cNvSpPr>
          <p:nvPr/>
        </p:nvSpPr>
        <p:spPr bwMode="auto">
          <a:xfrm flipH="1">
            <a:off x="3529013" y="2925763"/>
            <a:ext cx="1033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308" name="Text Box 356"/>
          <p:cNvSpPr txBox="1">
            <a:spLocks noChangeArrowheads="1"/>
          </p:cNvSpPr>
          <p:nvPr/>
        </p:nvSpPr>
        <p:spPr bwMode="auto">
          <a:xfrm>
            <a:off x="917575" y="6205538"/>
            <a:ext cx="2641600" cy="396875"/>
          </a:xfrm>
          <a:prstGeom prst="rect">
            <a:avLst/>
          </a:prstGeom>
          <a:noFill/>
          <a:ln w="12700">
            <a:noFill/>
            <a:miter lim="800000"/>
            <a:headEnd type="none" w="lg" len="med"/>
            <a:tailEnd type="none" w="lg" len="med"/>
          </a:ln>
          <a:effectLst/>
        </p:spPr>
        <p:txBody>
          <a:bodyPr wrap="none">
            <a:spAutoFit/>
          </a:bodyPr>
          <a:lstStyle/>
          <a:p>
            <a:r>
              <a:rPr lang="en-US" sz="2000"/>
              <a:t>Bottom of entrance tank</a:t>
            </a:r>
          </a:p>
        </p:txBody>
      </p:sp>
      <p:sp>
        <p:nvSpPr>
          <p:cNvPr id="254309" name="Text Box 357"/>
          <p:cNvSpPr txBox="1">
            <a:spLocks noChangeArrowheads="1"/>
          </p:cNvSpPr>
          <p:nvPr/>
        </p:nvSpPr>
        <p:spPr bwMode="auto">
          <a:xfrm>
            <a:off x="87313" y="5291138"/>
            <a:ext cx="3471862" cy="396875"/>
          </a:xfrm>
          <a:prstGeom prst="rect">
            <a:avLst/>
          </a:prstGeom>
          <a:noFill/>
          <a:ln w="12700">
            <a:noFill/>
            <a:miter lim="800000"/>
            <a:headEnd type="none" w="lg" len="med"/>
            <a:tailEnd type="none" w="lg" len="med"/>
          </a:ln>
          <a:effectLst/>
        </p:spPr>
        <p:txBody>
          <a:bodyPr wrap="none">
            <a:spAutoFit/>
          </a:bodyPr>
          <a:lstStyle/>
          <a:p>
            <a:r>
              <a:rPr lang="en-US" sz="2000"/>
              <a:t>Min water level in entrance tank</a:t>
            </a:r>
          </a:p>
        </p:txBody>
      </p:sp>
      <p:sp>
        <p:nvSpPr>
          <p:cNvPr id="254310" name="Text Box 358"/>
          <p:cNvSpPr txBox="1">
            <a:spLocks noChangeArrowheads="1"/>
          </p:cNvSpPr>
          <p:nvPr/>
        </p:nvSpPr>
        <p:spPr bwMode="auto">
          <a:xfrm>
            <a:off x="44450" y="3189288"/>
            <a:ext cx="3514725" cy="396875"/>
          </a:xfrm>
          <a:prstGeom prst="rect">
            <a:avLst/>
          </a:prstGeom>
          <a:noFill/>
          <a:ln w="12700">
            <a:noFill/>
            <a:miter lim="800000"/>
            <a:headEnd type="none" w="lg" len="med"/>
            <a:tailEnd type="none" w="lg" len="med"/>
          </a:ln>
          <a:effectLst/>
        </p:spPr>
        <p:txBody>
          <a:bodyPr wrap="none">
            <a:spAutoFit/>
          </a:bodyPr>
          <a:lstStyle/>
          <a:p>
            <a:r>
              <a:rPr lang="en-US" sz="2000"/>
              <a:t>Max water level in entrance tank</a:t>
            </a:r>
          </a:p>
        </p:txBody>
      </p:sp>
      <p:sp>
        <p:nvSpPr>
          <p:cNvPr id="254311" name="Text Box 359"/>
          <p:cNvSpPr txBox="1">
            <a:spLocks noChangeArrowheads="1"/>
          </p:cNvSpPr>
          <p:nvPr/>
        </p:nvSpPr>
        <p:spPr bwMode="auto">
          <a:xfrm>
            <a:off x="488950" y="2701925"/>
            <a:ext cx="3070225" cy="396875"/>
          </a:xfrm>
          <a:prstGeom prst="rect">
            <a:avLst/>
          </a:prstGeom>
          <a:noFill/>
          <a:ln w="12700">
            <a:noFill/>
            <a:miter lim="800000"/>
            <a:headEnd type="none" w="lg" len="med"/>
            <a:tailEnd type="none" w="lg" len="med"/>
          </a:ln>
          <a:effectLst/>
        </p:spPr>
        <p:txBody>
          <a:bodyPr wrap="none">
            <a:spAutoFit/>
          </a:bodyPr>
          <a:lstStyle/>
          <a:p>
            <a:r>
              <a:rPr lang="en-US" sz="2000"/>
              <a:t>Wall height of entrance tank</a:t>
            </a:r>
          </a:p>
        </p:txBody>
      </p:sp>
      <p:sp>
        <p:nvSpPr>
          <p:cNvPr id="254313" name="Text Box 361"/>
          <p:cNvSpPr txBox="1">
            <a:spLocks noChangeArrowheads="1"/>
          </p:cNvSpPr>
          <p:nvPr/>
        </p:nvSpPr>
        <p:spPr bwMode="auto">
          <a:xfrm>
            <a:off x="3721100" y="5516563"/>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4" name="Text Box 362"/>
          <p:cNvSpPr txBox="1">
            <a:spLocks noChangeArrowheads="1"/>
          </p:cNvSpPr>
          <p:nvPr/>
        </p:nvSpPr>
        <p:spPr bwMode="auto">
          <a:xfrm>
            <a:off x="3733800" y="2962275"/>
            <a:ext cx="684213" cy="396875"/>
          </a:xfrm>
          <a:prstGeom prst="rect">
            <a:avLst/>
          </a:prstGeom>
          <a:noFill/>
          <a:ln w="12700">
            <a:noFill/>
            <a:miter lim="800000"/>
            <a:headEnd type="none" w="lg" len="med"/>
            <a:tailEnd type="none" w="lg" len="med"/>
          </a:ln>
          <a:effectLst/>
        </p:spPr>
        <p:txBody>
          <a:bodyPr wrap="none">
            <a:spAutoFit/>
          </a:bodyPr>
          <a:lstStyle/>
          <a:p>
            <a:r>
              <a:rPr lang="en-US" sz="2000"/>
              <a:t>5 cm</a:t>
            </a:r>
          </a:p>
        </p:txBody>
      </p:sp>
      <p:sp>
        <p:nvSpPr>
          <p:cNvPr id="254315" name="Text Box 363"/>
          <p:cNvSpPr txBox="1">
            <a:spLocks noChangeArrowheads="1"/>
          </p:cNvSpPr>
          <p:nvPr/>
        </p:nvSpPr>
        <p:spPr bwMode="auto">
          <a:xfrm>
            <a:off x="3709988" y="4210050"/>
            <a:ext cx="811212" cy="396875"/>
          </a:xfrm>
          <a:prstGeom prst="rect">
            <a:avLst/>
          </a:prstGeom>
          <a:noFill/>
          <a:ln w="12700">
            <a:noFill/>
            <a:miter lim="800000"/>
            <a:headEnd type="none" w="lg" len="med"/>
            <a:tailEnd type="none" w="lg" len="med"/>
          </a:ln>
          <a:effectLst/>
        </p:spPr>
        <p:txBody>
          <a:bodyPr wrap="none">
            <a:spAutoFit/>
          </a:bodyPr>
          <a:lstStyle/>
          <a:p>
            <a:r>
              <a:rPr lang="en-US" sz="2000"/>
              <a:t>20 cm</a:t>
            </a:r>
          </a:p>
        </p:txBody>
      </p:sp>
      <p:sp>
        <p:nvSpPr>
          <p:cNvPr id="254316" name="Text Box 364"/>
          <p:cNvSpPr txBox="1">
            <a:spLocks noChangeArrowheads="1"/>
          </p:cNvSpPr>
          <p:nvPr/>
        </p:nvSpPr>
        <p:spPr bwMode="auto">
          <a:xfrm>
            <a:off x="3638550" y="5991225"/>
            <a:ext cx="669925" cy="396875"/>
          </a:xfrm>
          <a:prstGeom prst="rect">
            <a:avLst/>
          </a:prstGeom>
          <a:noFill/>
          <a:ln w="12700">
            <a:noFill/>
            <a:miter lim="800000"/>
            <a:headEnd type="none" w="lg" len="med"/>
            <a:tailEnd type="none" w="lg" len="med"/>
          </a:ln>
          <a:effectLst/>
        </p:spPr>
        <p:txBody>
          <a:bodyPr wrap="none">
            <a:spAutoFit/>
          </a:bodyPr>
          <a:lstStyle/>
          <a:p>
            <a:r>
              <a:rPr lang="en-US" sz="2000"/>
              <a:t>? cm</a:t>
            </a:r>
          </a:p>
        </p:txBody>
      </p:sp>
      <p:sp>
        <p:nvSpPr>
          <p:cNvPr id="254318" name="Text Box 366"/>
          <p:cNvSpPr txBox="1">
            <a:spLocks noChangeArrowheads="1"/>
          </p:cNvSpPr>
          <p:nvPr/>
        </p:nvSpPr>
        <p:spPr bwMode="auto">
          <a:xfrm>
            <a:off x="642938" y="3957638"/>
            <a:ext cx="2206625" cy="946150"/>
          </a:xfrm>
          <a:prstGeom prst="rect">
            <a:avLst/>
          </a:prstGeom>
          <a:noFill/>
          <a:ln w="12700">
            <a:noFill/>
            <a:miter lim="800000"/>
            <a:headEnd type="none" w="lg" len="med"/>
            <a:tailEnd type="none" w="lg" len="med"/>
          </a:ln>
          <a:effectLst/>
        </p:spPr>
        <p:txBody>
          <a:bodyPr>
            <a:spAutoFit/>
          </a:bodyPr>
          <a:lstStyle/>
          <a:p>
            <a:r>
              <a:rPr lang="en-US"/>
              <a:t>Linear Flow Orifice Meter</a:t>
            </a:r>
          </a:p>
        </p:txBody>
      </p:sp>
      <p:sp>
        <p:nvSpPr>
          <p:cNvPr id="254319" name="Text Box 367"/>
          <p:cNvSpPr txBox="1">
            <a:spLocks noChangeArrowheads="1"/>
          </p:cNvSpPr>
          <p:nvPr/>
        </p:nvSpPr>
        <p:spPr bwMode="auto">
          <a:xfrm>
            <a:off x="712788" y="904875"/>
            <a:ext cx="4232923" cy="523220"/>
          </a:xfrm>
          <a:prstGeom prst="rect">
            <a:avLst/>
          </a:prstGeom>
          <a:noFill/>
          <a:ln w="12700">
            <a:noFill/>
            <a:miter lim="800000"/>
            <a:headEnd type="none" w="lg" len="med"/>
            <a:tailEnd type="none" w="lg" len="med"/>
          </a:ln>
          <a:effectLst/>
        </p:spPr>
        <p:txBody>
          <a:bodyPr wrap="square">
            <a:spAutoFit/>
          </a:bodyPr>
          <a:lstStyle/>
          <a:p>
            <a:r>
              <a:rPr lang="en-US" dirty="0"/>
              <a:t>Flow Controller</a:t>
            </a:r>
          </a:p>
        </p:txBody>
      </p:sp>
      <p:sp>
        <p:nvSpPr>
          <p:cNvPr id="233" name="TextBox 232"/>
          <p:cNvSpPr txBox="1"/>
          <p:nvPr/>
        </p:nvSpPr>
        <p:spPr>
          <a:xfrm>
            <a:off x="349857" y="1463040"/>
            <a:ext cx="4468633" cy="954107"/>
          </a:xfrm>
          <a:prstGeom prst="rect">
            <a:avLst/>
          </a:prstGeom>
          <a:noFill/>
        </p:spPr>
        <p:txBody>
          <a:bodyPr wrap="square" rtlCol="0">
            <a:spAutoFit/>
          </a:bodyPr>
          <a:lstStyle/>
          <a:p>
            <a:r>
              <a:rPr lang="en-US" dirty="0"/>
              <a:t>What must the operator do if the plant flow rate decreases?</a:t>
            </a:r>
          </a:p>
        </p:txBody>
      </p:sp>
      <p:sp>
        <p:nvSpPr>
          <p:cNvPr id="234" name="Oval 2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0E1C87C5-3EBC-4DBF-9B75-A5A34FDCA5BB}"/>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Flow Controller</a:t>
            </a:r>
          </a:p>
          <a:p>
            <a:r>
              <a:rPr lang="en-US" dirty="0">
                <a:solidFill>
                  <a:schemeClr val="bg1">
                    <a:lumMod val="75000"/>
                  </a:schemeClr>
                </a:solidFill>
              </a:rPr>
              <a:t>Linear Flow Orifice Meter</a:t>
            </a:r>
          </a:p>
          <a:p>
            <a:r>
              <a:rPr lang="en-US" b="1" dirty="0"/>
              <a:t>AguaClara Linear</a:t>
            </a:r>
            <a:br>
              <a:rPr lang="en-US" b="1" dirty="0"/>
            </a:br>
            <a:r>
              <a:rPr lang="en-US" b="1" dirty="0"/>
              <a:t>Dose Controller</a:t>
            </a:r>
          </a:p>
          <a:p>
            <a:endParaRPr lang="en-US" dirty="0"/>
          </a:p>
          <a:p>
            <a:endParaRPr lang="en-US" dirty="0"/>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27" name="Picture 9">
            <a:hlinkClick r:id="rId14" action="ppaction://hlinksldjump"/>
            <a:extLst>
              <a:ext uri="{FF2B5EF4-FFF2-40B4-BE49-F238E27FC236}">
                <a16:creationId xmlns:a16="http://schemas.microsoft.com/office/drawing/2014/main" id="{DF974973-F395-4952-8618-A74BE1EAA5C4}"/>
              </a:ext>
            </a:extLst>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8" name="Picture 3">
            <a:hlinkClick r:id="rId16" action="ppaction://hlinksldjump"/>
            <a:extLst>
              <a:ext uri="{FF2B5EF4-FFF2-40B4-BE49-F238E27FC236}">
                <a16:creationId xmlns:a16="http://schemas.microsoft.com/office/drawing/2014/main" id="{65241034-02DA-4A08-8DB3-3CC29066B84E}"/>
              </a:ext>
            </a:extLst>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407564"/>
            <a:ext cx="503989" cy="613345"/>
          </a:xfrm>
          <a:prstGeom prst="rect">
            <a:avLst/>
          </a:prstGeom>
          <a:noFill/>
          <a:ln w="9525">
            <a:noFill/>
            <a:miter lim="800000"/>
            <a:headEnd/>
            <a:tailEnd/>
          </a:ln>
        </p:spPr>
      </p:pic>
      <p:pic>
        <p:nvPicPr>
          <p:cNvPr id="29" name="Picture 3">
            <a:hlinkClick r:id="rId18" action="ppaction://hlinksldjump"/>
            <a:extLst>
              <a:ext uri="{FF2B5EF4-FFF2-40B4-BE49-F238E27FC236}">
                <a16:creationId xmlns:a16="http://schemas.microsoft.com/office/drawing/2014/main" id="{28064386-3486-41ED-870D-2FCC0CB999B0}"/>
              </a:ext>
            </a:extLst>
          </p:cNvPr>
          <p:cNvPicPr>
            <a:picLocks noChangeAspect="1" noChangeArrowheads="1"/>
          </p:cNvPicPr>
          <p:nvPr/>
        </p:nvPicPr>
        <p:blipFill>
          <a:blip r:embed="rId19" cstate="print"/>
          <a:srcRect/>
          <a:stretch>
            <a:fillRect/>
          </a:stretch>
        </p:blipFill>
        <p:spPr bwMode="auto">
          <a:xfrm>
            <a:off x="4807243" y="4275838"/>
            <a:ext cx="694767" cy="620511"/>
          </a:xfrm>
          <a:prstGeom prst="rect">
            <a:avLst/>
          </a:prstGeom>
          <a:noFill/>
          <a:ln w="9525">
            <a:noFill/>
            <a:miter lim="800000"/>
            <a:headEnd/>
            <a:tailEnd/>
          </a:ln>
          <a:effectLst/>
        </p:spPr>
      </p:pic>
      <p:pic>
        <p:nvPicPr>
          <p:cNvPr id="30" name="Picture 29">
            <a:hlinkClick r:id="rId20"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31" name="Picture 30">
            <a:hlinkClick r:id="rId22"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24"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hlinkClick r:id="rId26" action="ppaction://hlinksldjump"/>
            <a:extLst>
              <a:ext uri="{FF2B5EF4-FFF2-40B4-BE49-F238E27FC236}">
                <a16:creationId xmlns:a16="http://schemas.microsoft.com/office/drawing/2014/main" id="{FC2752D6-B7C6-4F8F-AB68-BB0AB41262C2}"/>
              </a:ext>
            </a:extLst>
          </p:cNvPr>
          <p:cNvPicPr>
            <a:picLocks noChangeAspect="1"/>
          </p:cNvPicPr>
          <p:nvPr/>
        </p:nvPicPr>
        <p:blipFill>
          <a:blip r:embed="rId27"/>
          <a:stretch>
            <a:fillRect/>
          </a:stretch>
        </p:blipFill>
        <p:spPr>
          <a:xfrm>
            <a:off x="4875321" y="1600147"/>
            <a:ext cx="611316" cy="374973"/>
          </a:xfrm>
          <a:prstGeom prst="rect">
            <a:avLst/>
          </a:prstGeom>
        </p:spPr>
      </p:pic>
      <p:pic>
        <p:nvPicPr>
          <p:cNvPr id="34" name="Picture 33">
            <a:hlinkClick r:id="rId2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9"/>
          <a:stretch>
            <a:fillRect/>
          </a:stretch>
        </p:blipFill>
        <p:spPr>
          <a:xfrm>
            <a:off x="147618" y="3733004"/>
            <a:ext cx="636127" cy="111435"/>
          </a:xfrm>
          <a:prstGeom prst="rect">
            <a:avLst/>
          </a:prstGeom>
        </p:spPr>
      </p:pic>
      <p:sp>
        <p:nvSpPr>
          <p:cNvPr id="35" name="TextBox 34">
            <a:extLst>
              <a:ext uri="{FF2B5EF4-FFF2-40B4-BE49-F238E27FC236}">
                <a16:creationId xmlns:a16="http://schemas.microsoft.com/office/drawing/2014/main" id="{692E3D85-E230-4CA0-AA14-464867DE75D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spTree>
    <p:extLst>
      <p:ext uri="{BB962C8B-B14F-4D97-AF65-F5344CB8AC3E}">
        <p14:creationId xmlns:p14="http://schemas.microsoft.com/office/powerpoint/2010/main" val="4133446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t>Linear Dose Controller</a:t>
            </a:r>
            <a:endParaRPr lang="en-US" dirty="0"/>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7418565" y="-79514"/>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266" name="Group 265"/>
          <p:cNvGrpSpPr/>
          <p:nvPr/>
        </p:nvGrpSpPr>
        <p:grpSpPr>
          <a:xfrm>
            <a:off x="1295400" y="1988820"/>
            <a:ext cx="400050" cy="1154430"/>
            <a:chOff x="6858000" y="1988820"/>
            <a:chExt cx="400050" cy="1154430"/>
          </a:xfrm>
        </p:grpSpPr>
        <p:sp>
          <p:nvSpPr>
            <p:cNvPr id="13392" name="Line 198"/>
            <p:cNvSpPr>
              <a:spLocks noChangeShapeType="1"/>
            </p:cNvSpPr>
            <p:nvPr/>
          </p:nvSpPr>
          <p:spPr bwMode="auto">
            <a:xfrm flipH="1">
              <a:off x="70485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0" name="TextBox 189"/>
          <p:cNvSpPr txBox="1"/>
          <p:nvPr/>
        </p:nvSpPr>
        <p:spPr>
          <a:xfrm>
            <a:off x="1218903" y="3760718"/>
            <a:ext cx="2205990" cy="1815882"/>
          </a:xfrm>
          <a:prstGeom prst="rect">
            <a:avLst/>
          </a:prstGeom>
          <a:noFill/>
        </p:spPr>
        <p:txBody>
          <a:bodyPr wrap="square" rtlCol="0">
            <a:spAutoFit/>
          </a:bodyPr>
          <a:lstStyle/>
          <a:p>
            <a:r>
              <a:rPr lang="en-US" dirty="0"/>
              <a:t>Open channel supercritical flow</a:t>
            </a:r>
          </a:p>
          <a:p>
            <a:r>
              <a:rPr lang="en-US" dirty="0"/>
              <a:t>Drop tube</a:t>
            </a:r>
          </a:p>
        </p:txBody>
      </p:sp>
      <p:cxnSp>
        <p:nvCxnSpPr>
          <p:cNvPr id="200" name="Straight Arrow Connector 199"/>
          <p:cNvCxnSpPr/>
          <p:nvPr/>
        </p:nvCxnSpPr>
        <p:spPr bwMode="auto">
          <a:xfrm flipV="1">
            <a:off x="3162300" y="4229101"/>
            <a:ext cx="1524000" cy="24764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161753" y="5619750"/>
            <a:ext cx="2205990" cy="523220"/>
          </a:xfrm>
          <a:prstGeom prst="rect">
            <a:avLst/>
          </a:prstGeom>
          <a:noFill/>
        </p:spPr>
        <p:txBody>
          <a:bodyPr wrap="square" rtlCol="0">
            <a:spAutoFit/>
          </a:bodyPr>
          <a:lstStyle/>
          <a:p>
            <a:r>
              <a:rPr lang="en-US"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r>
              <a:rPr lang="en-US" dirty="0">
                <a:solidFill>
                  <a:schemeClr val="bg1"/>
                </a:solidFill>
              </a:rPr>
              <a:t>Stock Tank of coagulant</a:t>
            </a:r>
          </a:p>
        </p:txBody>
      </p:sp>
      <p:sp>
        <p:nvSpPr>
          <p:cNvPr id="280" name="TextBox 279"/>
          <p:cNvSpPr txBox="1"/>
          <p:nvPr/>
        </p:nvSpPr>
        <p:spPr>
          <a:xfrm rot="19251893">
            <a:off x="6133803" y="685802"/>
            <a:ext cx="1181397" cy="523220"/>
          </a:xfrm>
          <a:prstGeom prst="rect">
            <a:avLst/>
          </a:prstGeom>
          <a:noFill/>
        </p:spPr>
        <p:txBody>
          <a:bodyPr wrap="square" rtlCol="0">
            <a:spAutoFit/>
          </a:bodyPr>
          <a:lstStyle/>
          <a:p>
            <a:r>
              <a:rPr lang="en-US"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0" y="304801"/>
            <a:ext cx="1695450" cy="954107"/>
          </a:xfrm>
          <a:prstGeom prst="rect">
            <a:avLst/>
          </a:prstGeom>
          <a:noFill/>
        </p:spPr>
        <p:txBody>
          <a:bodyPr wrap="square" rtlCol="0">
            <a:spAutoFit/>
          </a:bodyPr>
          <a:lstStyle/>
          <a:p>
            <a:r>
              <a:rPr lang="en-US" dirty="0"/>
              <a:t>Constant head tank</a:t>
            </a:r>
          </a:p>
        </p:txBody>
      </p:sp>
      <p:cxnSp>
        <p:nvCxnSpPr>
          <p:cNvPr id="284" name="Straight Arrow Connector 283"/>
          <p:cNvCxnSpPr>
            <a:endCxn id="201" idx="1"/>
          </p:cNvCxnSpPr>
          <p:nvPr/>
        </p:nvCxnSpPr>
        <p:spPr bwMode="auto">
          <a:xfrm flipH="1">
            <a:off x="721606" y="1200150"/>
            <a:ext cx="97544" cy="3040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87" name="TextBox 286"/>
          <p:cNvSpPr txBox="1"/>
          <p:nvPr/>
        </p:nvSpPr>
        <p:spPr>
          <a:xfrm>
            <a:off x="781050" y="3257551"/>
            <a:ext cx="2038350" cy="523220"/>
          </a:xfrm>
          <a:prstGeom prst="rect">
            <a:avLst/>
          </a:prstGeom>
          <a:noFill/>
        </p:spPr>
        <p:txBody>
          <a:bodyPr wrap="square" rtlCol="0">
            <a:spAutoFit/>
          </a:bodyPr>
          <a:lstStyle/>
          <a:p>
            <a:r>
              <a:rPr lang="en-US" dirty="0"/>
              <a:t>Float valve</a:t>
            </a:r>
          </a:p>
        </p:txBody>
      </p:sp>
      <p:cxnSp>
        <p:nvCxnSpPr>
          <p:cNvPr id="288" name="Straight Arrow Connector 287"/>
          <p:cNvCxnSpPr>
            <a:stCxn id="287" idx="1"/>
          </p:cNvCxnSpPr>
          <p:nvPr/>
        </p:nvCxnSpPr>
        <p:spPr bwMode="auto">
          <a:xfrm flipH="1" flipV="1">
            <a:off x="685800" y="1847850"/>
            <a:ext cx="95250" cy="16713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p:nvPr/>
        </p:nvCxnSpPr>
        <p:spPr bwMode="auto">
          <a:xfrm flipV="1">
            <a:off x="2819400" y="5029200"/>
            <a:ext cx="1866900" cy="28575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3536216" y="1922552"/>
            <a:ext cx="1181397" cy="523220"/>
          </a:xfrm>
          <a:prstGeom prst="rect">
            <a:avLst/>
          </a:prstGeom>
          <a:noFill/>
        </p:spPr>
        <p:txBody>
          <a:bodyPr wrap="square" rtlCol="0">
            <a:spAutoFit/>
          </a:bodyPr>
          <a:lstStyle/>
          <a:p>
            <a:r>
              <a:rPr lang="en-US" dirty="0"/>
              <a:t>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098142" y="6334780"/>
            <a:ext cx="2145990" cy="523220"/>
          </a:xfrm>
          <a:prstGeom prst="rect">
            <a:avLst/>
          </a:prstGeom>
          <a:noFill/>
        </p:spPr>
        <p:txBody>
          <a:bodyPr wrap="square" rtlCol="0">
            <a:spAutoFit/>
          </a:bodyPr>
          <a:lstStyle/>
          <a:p>
            <a:r>
              <a:rPr lang="en-US" dirty="0"/>
              <a:t>Purge valves</a:t>
            </a:r>
          </a:p>
        </p:txBody>
      </p:sp>
      <p:cxnSp>
        <p:nvCxnSpPr>
          <p:cNvPr id="299" name="Straight Arrow Connector 298"/>
          <p:cNvCxnSpPr>
            <a:stCxn id="298" idx="3"/>
            <a:endCxn id="269" idx="2"/>
          </p:cNvCxnSpPr>
          <p:nvPr/>
        </p:nvCxnSpPr>
        <p:spPr bwMode="auto">
          <a:xfrm>
            <a:off x="3244132" y="6596390"/>
            <a:ext cx="974544" cy="12646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stCxn id="298" idx="1"/>
            <a:endCxn id="268" idx="2"/>
          </p:cNvCxnSpPr>
          <p:nvPr/>
        </p:nvCxnSpPr>
        <p:spPr bwMode="auto">
          <a:xfrm flipH="1">
            <a:off x="496199" y="6596390"/>
            <a:ext cx="601943" cy="588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stCxn id="296" idx="2"/>
            <a:endCxn id="198" idx="0"/>
          </p:cNvCxnSpPr>
          <p:nvPr/>
        </p:nvCxnSpPr>
        <p:spPr bwMode="auto">
          <a:xfrm>
            <a:off x="4292030" y="2387082"/>
            <a:ext cx="483287" cy="30367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41244" y="2155841"/>
            <a:ext cx="295073" cy="40011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 name="Group 265"/>
            <p:cNvGrpSpPr/>
            <p:nvPr/>
          </p:nvGrpSpPr>
          <p:grpSpPr>
            <a:xfrm>
              <a:off x="1295400" y="1988819"/>
              <a:ext cx="400050" cy="2093513"/>
              <a:chOff x="6858000" y="1988819"/>
              <a:chExt cx="400050" cy="2093513"/>
            </a:xfrm>
          </p:grpSpPr>
          <p:sp>
            <p:nvSpPr>
              <p:cNvPr id="13392" name="Line 198"/>
              <p:cNvSpPr>
                <a:spLocks noChangeShapeType="1"/>
              </p:cNvSpPr>
              <p:nvPr/>
            </p:nvSpPr>
            <p:spPr bwMode="auto">
              <a:xfrm flipH="1">
                <a:off x="70294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5400000">
                <a:off x="6873081" y="2354422"/>
                <a:ext cx="369887" cy="400050"/>
              </a:xfrm>
              <a:prstGeom prst="rect">
                <a:avLst/>
              </a:prstGeom>
              <a:solidFill>
                <a:schemeClr val="bg1"/>
              </a:solidFill>
              <a:ln w="12700">
                <a:noFill/>
                <a:miter lim="800000"/>
                <a:headEnd type="none" w="lg" len="med"/>
                <a:tailEnd type="none" w="lg" len="med"/>
              </a:ln>
            </p:spPr>
            <p:txBody>
              <a:bodyPr wrap="none">
                <a:noAutofit/>
              </a:bodyPr>
              <a:lstStyle/>
              <a:p>
                <a:r>
                  <a:rPr lang="en-US" sz="2000" b="1">
                    <a:solidFill>
                      <a:srgbClr val="000000"/>
                    </a:solidFill>
                  </a:rPr>
                  <a:t>H</a:t>
                </a:r>
              </a:p>
            </p:txBody>
          </p:sp>
        </p:gr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3" name="Rectangle 199"/>
          <p:cNvSpPr>
            <a:spLocks noChangeArrowheads="1"/>
          </p:cNvSpPr>
          <p:nvPr/>
        </p:nvSpPr>
        <p:spPr bwMode="auto">
          <a:xfrm rot="16200000">
            <a:off x="1318460" y="2096298"/>
            <a:ext cx="353928" cy="400050"/>
          </a:xfrm>
          <a:prstGeom prst="rect">
            <a:avLst/>
          </a:prstGeom>
          <a:solidFill>
            <a:schemeClr val="bg1"/>
          </a:solidFill>
          <a:ln w="12700">
            <a:noFill/>
            <a:miter lim="800000"/>
            <a:headEnd type="none" w="lg" len="med"/>
            <a:tailEnd type="none" w="lg" len="med"/>
          </a:ln>
        </p:spPr>
        <p:txBody>
          <a:bodyPr wrap="square">
            <a:noAutofit/>
          </a:bodyPr>
          <a:lstStyle/>
          <a:p>
            <a:r>
              <a:rPr lang="en-US" sz="2000" b="1" dirty="0">
                <a:solidFill>
                  <a:srgbClr val="000000"/>
                </a:solidFill>
              </a:rPr>
              <a:t>H</a:t>
            </a: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sp>
        <p:nvSpPr>
          <p:cNvPr id="13332" name="Line 120"/>
          <p:cNvSpPr>
            <a:spLocks noChangeShapeType="1"/>
          </p:cNvSpPr>
          <p:nvPr/>
        </p:nvSpPr>
        <p:spPr bwMode="auto">
          <a:xfrm flipH="1">
            <a:off x="774497" y="2001203"/>
            <a:ext cx="968578" cy="0"/>
          </a:xfrm>
          <a:prstGeom prst="line">
            <a:avLst/>
          </a:prstGeom>
          <a:noFill/>
          <a:ln w="12700">
            <a:solidFill>
              <a:schemeClr val="tx1"/>
            </a:solidFill>
            <a:prstDash val="dash"/>
            <a:round/>
            <a:headEnd type="none" w="lg" len="med"/>
            <a:tailEnd type="none" w="lg" len="med"/>
          </a:ln>
        </p:spPr>
        <p:txBody>
          <a:bodyPr wrap="square" anchor="ctr">
            <a:noAutofit/>
          </a:bodyPr>
          <a:lstStyle/>
          <a:p>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40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Where should the luggage go?</a:t>
            </a:r>
          </a:p>
          <a:p>
            <a:r>
              <a:rPr lang="en-US" dirty="0"/>
              <a:t>Which equation for head loss?</a:t>
            </a:r>
          </a:p>
          <a:p>
            <a:r>
              <a:rPr lang="en-US" dirty="0"/>
              <a:t>Which process is inefficient?</a:t>
            </a:r>
          </a:p>
          <a:p>
            <a:r>
              <a:rPr lang="en-US" dirty="0"/>
              <a:t>Pipeline design</a:t>
            </a:r>
          </a:p>
        </p:txBody>
      </p:sp>
      <p:pic>
        <p:nvPicPr>
          <p:cNvPr id="7" name="Picture 2" descr="Sage or Guide">
            <a:hlinkClick r:id="rId2" action="ppaction://hlinkpres?slideindex=4&amp;slidetitle=luggagebehindorto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86" y="1551835"/>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age or Guide">
            <a:hlinkClick r:id="rId4" action="ppaction://hlinkpres?slideindex=5&amp;slidetitle=BernoulliOrEnergy"/>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79" y="2125993"/>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Sage or Guide">
            <a:hlinkClick r:id="rId5" action="ppaction://hlinkpres?slideindex=6&amp;slidetitle=InefficientConvers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452" y="2775447"/>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age or Guide">
            <a:hlinkClick r:id="rId6" action="ppaction://hlinkpres?slideindex=8&amp;slidetitle=VerticalPip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839" y="3424901"/>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15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2721" y="2530747"/>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685807" y="1715139"/>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880339" y="4129120"/>
            <a:ext cx="2290549" cy="400110"/>
          </a:xfrm>
          <a:prstGeom prst="rect">
            <a:avLst/>
          </a:prstGeom>
          <a:noFill/>
        </p:spPr>
        <p:txBody>
          <a:bodyPr wrap="square" rtlCol="0">
            <a:spAutoFit/>
          </a:bodyPr>
          <a:lstStyle/>
          <a:p>
            <a:r>
              <a:rPr lang="en-US" sz="2000" b="1" dirty="0">
                <a:latin typeface="+mn-lt"/>
              </a:rPr>
              <a:t>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Tree>
    <p:extLst>
      <p:ext uri="{BB962C8B-B14F-4D97-AF65-F5344CB8AC3E}">
        <p14:creationId xmlns:p14="http://schemas.microsoft.com/office/powerpoint/2010/main" val="32340860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Chemical Dose Controller</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pic>
        <p:nvPicPr>
          <p:cNvPr id="747526" name="Picture 6"/>
          <p:cNvPicPr>
            <a:picLocks noChangeAspect="1" noChangeArrowheads="1"/>
          </p:cNvPicPr>
          <p:nvPr/>
        </p:nvPicPr>
        <p:blipFill>
          <a:blip r:embed="rId8" cstate="print"/>
          <a:srcRect/>
          <a:stretch>
            <a:fillRect/>
          </a:stretch>
        </p:blipFill>
        <p:spPr bwMode="auto">
          <a:xfrm>
            <a:off x="1340039" y="7210851"/>
            <a:ext cx="7200900" cy="1162050"/>
          </a:xfrm>
          <a:prstGeom prst="rect">
            <a:avLst/>
          </a:prstGeom>
          <a:noFill/>
          <a:ln w="9525">
            <a:noFill/>
            <a:miter lim="800000"/>
            <a:headEnd/>
            <a:tailEnd/>
          </a:ln>
        </p:spPr>
      </p:pic>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082"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a:t>
            </a:r>
          </a:p>
          <a:p>
            <a:r>
              <a:rPr lang="en-US" dirty="0"/>
              <a:t>Dosing tube must “be reasonable” length which might mean shorter than an available wall in the plant.</a:t>
            </a:r>
          </a:p>
          <a:p>
            <a:r>
              <a:rPr lang="en-US" dirty="0"/>
              <a:t>Designing dose controllers over a wide range of chemical flow rates requires good engineering</a:t>
            </a:r>
          </a:p>
          <a:p>
            <a:endParaRPr lang="en-US" dirty="0"/>
          </a:p>
          <a:p>
            <a:endParaRPr lang="en-US" dirty="0"/>
          </a:p>
        </p:txBody>
      </p:sp>
      <p:sp>
        <p:nvSpPr>
          <p:cNvPr id="4" name="TextBox 3"/>
          <p:cNvSpPr txBox="1"/>
          <p:nvPr/>
        </p:nvSpPr>
        <p:spPr>
          <a:xfrm>
            <a:off x="4099389" y="4700807"/>
            <a:ext cx="4408579" cy="523220"/>
          </a:xfrm>
          <a:prstGeom prst="rect">
            <a:avLst/>
          </a:prstGeom>
          <a:noFill/>
        </p:spPr>
        <p:txBody>
          <a:bodyPr wrap="none" rtlCol="0">
            <a:spAutoFit/>
          </a:bodyPr>
          <a:lstStyle/>
          <a:p>
            <a:r>
              <a:rPr lang="en-US" dirty="0"/>
              <a:t>How can I get a shorter tube?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730" name="Picture 10"/>
          <p:cNvPicPr>
            <a:picLocks noChangeAspect="1" noChangeArrowheads="1"/>
          </p:cNvPicPr>
          <p:nvPr/>
        </p:nvPicPr>
        <p:blipFill>
          <a:blip r:embed="rId9" cstate="print"/>
          <a:srcRect/>
          <a:stretch>
            <a:fillRect/>
          </a:stretch>
        </p:blipFill>
        <p:spPr bwMode="auto">
          <a:xfrm>
            <a:off x="4577999" y="3498112"/>
            <a:ext cx="4566001" cy="335988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Nonlinearity Error Analysis: </a:t>
            </a:r>
            <a:br>
              <a:rPr lang="en-US" dirty="0"/>
            </a:br>
            <a:r>
              <a:rPr lang="en-US" sz="4000" dirty="0"/>
              <a:t>The problem caused by minor losses</a:t>
            </a:r>
            <a:endParaRPr lang="en-US" dirty="0"/>
          </a:p>
        </p:txBody>
      </p:sp>
      <p:sp>
        <p:nvSpPr>
          <p:cNvPr id="11" name="TextBox 10"/>
          <p:cNvSpPr txBox="1"/>
          <p:nvPr/>
        </p:nvSpPr>
        <p:spPr>
          <a:xfrm>
            <a:off x="153925" y="2715604"/>
            <a:ext cx="2553904" cy="523220"/>
          </a:xfrm>
          <a:prstGeom prst="rect">
            <a:avLst/>
          </a:prstGeom>
          <a:noFill/>
          <a:ln w="38100">
            <a:solidFill>
              <a:srgbClr val="0000FF"/>
            </a:solidFill>
          </a:ln>
        </p:spPr>
        <p:txBody>
          <a:bodyPr wrap="none" rtlCol="0">
            <a:spAutoFit/>
          </a:bodyPr>
          <a:lstStyle/>
          <a:p>
            <a:r>
              <a:rPr lang="en-US" dirty="0"/>
              <a:t>Actual head loss</a:t>
            </a:r>
          </a:p>
        </p:txBody>
      </p:sp>
      <p:sp>
        <p:nvSpPr>
          <p:cNvPr id="12" name="TextBox 11"/>
          <p:cNvSpPr txBox="1"/>
          <p:nvPr/>
        </p:nvSpPr>
        <p:spPr>
          <a:xfrm>
            <a:off x="153925" y="4716391"/>
            <a:ext cx="3977535" cy="461665"/>
          </a:xfrm>
          <a:prstGeom prst="rect">
            <a:avLst/>
          </a:prstGeom>
          <a:noFill/>
          <a:ln w="38100">
            <a:solidFill>
              <a:srgbClr val="01FF01"/>
            </a:solidFill>
          </a:ln>
        </p:spPr>
        <p:txBody>
          <a:bodyPr wrap="square" rtlCol="0">
            <a:spAutoFit/>
          </a:bodyPr>
          <a:lstStyle/>
          <a:p>
            <a:r>
              <a:rPr lang="en-US" sz="2400" dirty="0"/>
              <a:t>Linearized model of head loss</a:t>
            </a:r>
          </a:p>
        </p:txBody>
      </p:sp>
      <p:sp>
        <p:nvSpPr>
          <p:cNvPr id="15" name="TextBox 14"/>
          <p:cNvSpPr txBox="1"/>
          <p:nvPr/>
        </p:nvSpPr>
        <p:spPr>
          <a:xfrm>
            <a:off x="6399716" y="3675457"/>
            <a:ext cx="2191626" cy="369332"/>
          </a:xfrm>
          <a:prstGeom prst="rect">
            <a:avLst/>
          </a:prstGeom>
          <a:noFill/>
        </p:spPr>
        <p:txBody>
          <a:bodyPr wrap="none" rtlCol="0">
            <a:spAutoFit/>
          </a:bodyPr>
          <a:lstStyle/>
          <a:p>
            <a:r>
              <a:rPr lang="en-US" sz="1800" dirty="0"/>
              <a:t>Calibrate at max flow</a:t>
            </a:r>
          </a:p>
        </p:txBody>
      </p:sp>
      <p:cxnSp>
        <p:nvCxnSpPr>
          <p:cNvPr id="17" name="Straight Arrow Connector 16"/>
          <p:cNvCxnSpPr/>
          <p:nvPr/>
        </p:nvCxnSpPr>
        <p:spPr bwMode="auto">
          <a:xfrm flipV="1">
            <a:off x="8506047" y="3668234"/>
            <a:ext cx="414669" cy="1701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0" name="Group 19"/>
          <p:cNvGrpSpPr/>
          <p:nvPr/>
        </p:nvGrpSpPr>
        <p:grpSpPr>
          <a:xfrm>
            <a:off x="632460" y="5966460"/>
            <a:ext cx="2807970" cy="457200"/>
            <a:chOff x="632460" y="5417820"/>
            <a:chExt cx="2807970" cy="457200"/>
          </a:xfrm>
        </p:grpSpPr>
        <p:sp>
          <p:nvSpPr>
            <p:cNvPr id="18" name="Rectangle 17"/>
            <p:cNvSpPr/>
            <p:nvPr/>
          </p:nvSpPr>
          <p:spPr bwMode="auto">
            <a:xfrm>
              <a:off x="3154680" y="5417820"/>
              <a:ext cx="285750" cy="4572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a:off x="632460" y="5455920"/>
              <a:ext cx="350520" cy="36195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1" name="TextBox 20"/>
          <p:cNvSpPr txBox="1"/>
          <p:nvPr/>
        </p:nvSpPr>
        <p:spPr>
          <a:xfrm>
            <a:off x="746200" y="6023610"/>
            <a:ext cx="3960467" cy="769441"/>
          </a:xfrm>
          <a:prstGeom prst="rect">
            <a:avLst/>
          </a:prstGeom>
          <a:noFill/>
        </p:spPr>
        <p:txBody>
          <a:bodyPr wrap="square" rtlCol="0">
            <a:spAutoFit/>
          </a:bodyPr>
          <a:lstStyle/>
          <a:p>
            <a:r>
              <a:rPr lang="en-US" sz="4400" dirty="0"/>
              <a:t>y =     m           x</a:t>
            </a:r>
          </a:p>
        </p:txBody>
      </p:sp>
      <p:sp>
        <p:nvSpPr>
          <p:cNvPr id="22" name="Right Brace 21"/>
          <p:cNvSpPr/>
          <p:nvPr/>
        </p:nvSpPr>
        <p:spPr bwMode="auto">
          <a:xfrm rot="5400000">
            <a:off x="2717070" y="4872112"/>
            <a:ext cx="371475" cy="2457303"/>
          </a:xfrm>
          <a:prstGeom prst="rightBrace">
            <a:avLst>
              <a:gd name="adj1" fmla="val 103718"/>
              <a:gd name="adj2" fmla="val 69546"/>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5344886" y="2484438"/>
            <a:ext cx="3331028" cy="954107"/>
          </a:xfrm>
          <a:prstGeom prst="rect">
            <a:avLst/>
          </a:prstGeom>
          <a:noFill/>
        </p:spPr>
        <p:txBody>
          <a:bodyPr wrap="square" rtlCol="0">
            <a:spAutoFit/>
          </a:bodyPr>
          <a:lstStyle/>
          <a:p>
            <a:r>
              <a:rPr lang="en-US" dirty="0"/>
              <a:t>How can we make minor losses small?</a:t>
            </a:r>
          </a:p>
        </p:txBody>
      </p:sp>
      <p:pic>
        <p:nvPicPr>
          <p:cNvPr id="6" name="Picture 5">
            <a:extLst>
              <a:ext uri="{FF2B5EF4-FFF2-40B4-BE49-F238E27FC236}">
                <a16:creationId xmlns:a16="http://schemas.microsoft.com/office/drawing/2014/main" id="{6991EBA7-8514-4804-A5CB-9EAB172FF92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91670" y="1678233"/>
            <a:ext cx="2678576" cy="769440"/>
          </a:xfrm>
          <a:prstGeom prst="rect">
            <a:avLst/>
          </a:prstGeom>
        </p:spPr>
      </p:pic>
      <p:pic>
        <p:nvPicPr>
          <p:cNvPr id="8" name="Picture 7">
            <a:extLst>
              <a:ext uri="{FF2B5EF4-FFF2-40B4-BE49-F238E27FC236}">
                <a16:creationId xmlns:a16="http://schemas.microsoft.com/office/drawing/2014/main" id="{D98B2633-D40C-4B71-90DB-E6609F1DBDE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36780" y="1754133"/>
            <a:ext cx="1544475" cy="596693"/>
          </a:xfrm>
          <a:prstGeom prst="rect">
            <a:avLst/>
          </a:prstGeom>
          <a:ln w="38100">
            <a:solidFill>
              <a:srgbClr val="FF0000"/>
            </a:solidFill>
          </a:ln>
        </p:spPr>
      </p:pic>
      <p:pic>
        <p:nvPicPr>
          <p:cNvPr id="10" name="Picture 9">
            <a:extLst>
              <a:ext uri="{FF2B5EF4-FFF2-40B4-BE49-F238E27FC236}">
                <a16:creationId xmlns:a16="http://schemas.microsoft.com/office/drawing/2014/main" id="{D62B88B0-3B19-438B-8764-0CD1E2B4A1E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9728" y="3381952"/>
            <a:ext cx="4242286" cy="608000"/>
          </a:xfrm>
          <a:prstGeom prst="rect">
            <a:avLst/>
          </a:prstGeom>
          <a:ln w="38100">
            <a:solidFill>
              <a:srgbClr val="0000FF"/>
            </a:solidFill>
          </a:ln>
        </p:spPr>
      </p:pic>
      <p:pic>
        <p:nvPicPr>
          <p:cNvPr id="26" name="Picture 25">
            <a:extLst>
              <a:ext uri="{FF2B5EF4-FFF2-40B4-BE49-F238E27FC236}">
                <a16:creationId xmlns:a16="http://schemas.microsoft.com/office/drawing/2014/main" id="{B8EC2EB9-F978-456C-8972-1033749353D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0169" y="5351126"/>
            <a:ext cx="4242286" cy="539068"/>
          </a:xfrm>
          <a:prstGeom prst="rect">
            <a:avLst/>
          </a:prstGeom>
          <a:ln w="38100">
            <a:solidFill>
              <a:srgbClr val="01FF01"/>
            </a:solidFill>
          </a:ln>
        </p:spPr>
      </p:pic>
      <p:pic>
        <p:nvPicPr>
          <p:cNvPr id="32" name="Picture 31">
            <a:extLst>
              <a:ext uri="{FF2B5EF4-FFF2-40B4-BE49-F238E27FC236}">
                <a16:creationId xmlns:a16="http://schemas.microsoft.com/office/drawing/2014/main" id="{2A59689E-4F3D-42D2-8D26-592CAA3DDA1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92783" y="4277218"/>
            <a:ext cx="1912971" cy="274165"/>
          </a:xfrm>
          <a:prstGeom prst="rect">
            <a:avLst/>
          </a:prstGeom>
          <a:ln w="38100">
            <a:solidFill>
              <a:srgbClr val="0000FF"/>
            </a:solidFill>
          </a:ln>
        </p:spPr>
      </p:pic>
      <p:pic>
        <p:nvPicPr>
          <p:cNvPr id="33" name="Picture 32">
            <a:extLst>
              <a:ext uri="{FF2B5EF4-FFF2-40B4-BE49-F238E27FC236}">
                <a16:creationId xmlns:a16="http://schemas.microsoft.com/office/drawing/2014/main" id="{01478615-775D-4361-9F43-788CCC84E7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467912" y="5926856"/>
            <a:ext cx="2432814" cy="309138"/>
          </a:xfrm>
          <a:prstGeom prst="rect">
            <a:avLst/>
          </a:prstGeom>
          <a:ln w="38100">
            <a:solidFill>
              <a:srgbClr val="01FF0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1B52C6-FD7C-44F6-A800-19F39E95A7E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3812" y="2796318"/>
            <a:ext cx="6067426" cy="887601"/>
          </a:xfrm>
          <a:prstGeom prst="rect">
            <a:avLst/>
          </a:prstGeom>
        </p:spPr>
      </p:pic>
      <p:pic>
        <p:nvPicPr>
          <p:cNvPr id="7" name="Picture 6">
            <a:extLst>
              <a:ext uri="{FF2B5EF4-FFF2-40B4-BE49-F238E27FC236}">
                <a16:creationId xmlns:a16="http://schemas.microsoft.com/office/drawing/2014/main" id="{81529A4A-70C5-4E1D-96A3-1CA64810C2B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2690" y="1583627"/>
            <a:ext cx="4158476" cy="559238"/>
          </a:xfrm>
          <a:prstGeom prst="rect">
            <a:avLst/>
          </a:prstGeom>
        </p:spPr>
      </p:pic>
      <p:cxnSp>
        <p:nvCxnSpPr>
          <p:cNvPr id="24" name="Straight Connector 23"/>
          <p:cNvCxnSpPr>
            <a:cxnSpLocks/>
          </p:cNvCxnSpPr>
          <p:nvPr/>
        </p:nvCxnSpPr>
        <p:spPr bwMode="auto">
          <a:xfrm flipV="1">
            <a:off x="2339474" y="2799663"/>
            <a:ext cx="1329533" cy="411370"/>
          </a:xfrm>
          <a:prstGeom prst="line">
            <a:avLst/>
          </a:prstGeom>
          <a:solidFill>
            <a:schemeClr val="accent1"/>
          </a:solidFill>
          <a:ln w="38100" cap="flat" cmpd="sng" algn="ctr">
            <a:solidFill>
              <a:schemeClr val="accent4"/>
            </a:solidFill>
            <a:prstDash val="solid"/>
            <a:round/>
            <a:headEnd type="none" w="lg" len="med"/>
            <a:tailEnd type="none" w="lg" len="med"/>
          </a:ln>
          <a:effectLst/>
        </p:spPr>
      </p:cxnSp>
      <p:sp>
        <p:nvSpPr>
          <p:cNvPr id="2" name="Title 1"/>
          <p:cNvSpPr>
            <a:spLocks noGrp="1"/>
          </p:cNvSpPr>
          <p:nvPr>
            <p:ph type="title"/>
          </p:nvPr>
        </p:nvSpPr>
        <p:spPr/>
        <p:txBody>
          <a:bodyPr/>
          <a:lstStyle/>
          <a:p>
            <a:r>
              <a:rPr lang="en-US" dirty="0"/>
              <a:t>Relationship between Q and L given minor loss error constraint</a:t>
            </a:r>
          </a:p>
        </p:txBody>
      </p:sp>
      <p:sp>
        <p:nvSpPr>
          <p:cNvPr id="15" name="TextBox 14"/>
          <p:cNvSpPr txBox="1"/>
          <p:nvPr/>
        </p:nvSpPr>
        <p:spPr>
          <a:xfrm>
            <a:off x="2944536" y="5847377"/>
            <a:ext cx="6199465" cy="1015663"/>
          </a:xfrm>
          <a:prstGeom prst="rect">
            <a:avLst/>
          </a:prstGeom>
          <a:noFill/>
        </p:spPr>
        <p:txBody>
          <a:bodyPr wrap="square" rtlCol="0">
            <a:spAutoFit/>
          </a:bodyPr>
          <a:lstStyle/>
          <a:p>
            <a:r>
              <a:rPr lang="en-US" sz="2000" dirty="0"/>
              <a:t>Relationship between </a:t>
            </a:r>
            <a:r>
              <a:rPr lang="en-US" sz="2000" u="sng" dirty="0"/>
              <a:t>minimum</a:t>
            </a:r>
            <a:r>
              <a:rPr lang="en-US" sz="2000" dirty="0"/>
              <a:t> tube length and </a:t>
            </a:r>
            <a:r>
              <a:rPr lang="en-US" sz="2000" u="sng" dirty="0"/>
              <a:t>maximum</a:t>
            </a:r>
            <a:r>
              <a:rPr lang="en-US" sz="2000" dirty="0"/>
              <a:t> flow from the error constraint (both unknowns – we need another equation between Q and L!)</a:t>
            </a:r>
          </a:p>
        </p:txBody>
      </p:sp>
      <p:sp>
        <p:nvSpPr>
          <p:cNvPr id="19" name="Rectangle 18"/>
          <p:cNvSpPr/>
          <p:nvPr/>
        </p:nvSpPr>
        <p:spPr bwMode="auto">
          <a:xfrm>
            <a:off x="2398462" y="1516416"/>
            <a:ext cx="344394" cy="377190"/>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Rectangle 19"/>
          <p:cNvSpPr/>
          <p:nvPr/>
        </p:nvSpPr>
        <p:spPr bwMode="auto">
          <a:xfrm>
            <a:off x="3808519" y="1510055"/>
            <a:ext cx="287546" cy="300991"/>
          </a:xfrm>
          <a:prstGeom prst="rect">
            <a:avLst/>
          </a:prstGeom>
          <a:noFill/>
          <a:ln w="28575" cap="flat" cmpd="sng" algn="ctr">
            <a:solidFill>
              <a:srgbClr val="0000FF"/>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6332566" y="2729552"/>
            <a:ext cx="2715904" cy="1384995"/>
          </a:xfrm>
          <a:prstGeom prst="rect">
            <a:avLst/>
          </a:prstGeom>
          <a:noFill/>
        </p:spPr>
        <p:txBody>
          <a:bodyPr wrap="square" rtlCol="0">
            <a:spAutoFit/>
          </a:bodyPr>
          <a:lstStyle/>
          <a:p>
            <a:r>
              <a:rPr lang="en-US" dirty="0"/>
              <a:t>Plug in head loss equations. Take the limit as Q</a:t>
            </a:r>
            <a:r>
              <a:rPr lang="en-US" dirty="0">
                <a:latin typeface="Calibri"/>
                <a:cs typeface="Calibri"/>
              </a:rPr>
              <a:t>→0.</a:t>
            </a:r>
            <a:endParaRPr lang="en-US" dirty="0"/>
          </a:p>
        </p:txBody>
      </p:sp>
      <p:sp>
        <p:nvSpPr>
          <p:cNvPr id="23" name="TextBox 22"/>
          <p:cNvSpPr txBox="1"/>
          <p:nvPr/>
        </p:nvSpPr>
        <p:spPr>
          <a:xfrm>
            <a:off x="6256710" y="4972547"/>
            <a:ext cx="2715904" cy="523220"/>
          </a:xfrm>
          <a:prstGeom prst="rect">
            <a:avLst/>
          </a:prstGeom>
          <a:noFill/>
        </p:spPr>
        <p:txBody>
          <a:bodyPr wrap="square" rtlCol="0">
            <a:spAutoFit/>
          </a:bodyPr>
          <a:lstStyle/>
          <a:p>
            <a:r>
              <a:rPr lang="en-US" dirty="0"/>
              <a:t>Solve for L</a:t>
            </a:r>
          </a:p>
        </p:txBody>
      </p:sp>
      <p:sp>
        <p:nvSpPr>
          <p:cNvPr id="4" name="TextBox 3"/>
          <p:cNvSpPr txBox="1"/>
          <p:nvPr/>
        </p:nvSpPr>
        <p:spPr>
          <a:xfrm>
            <a:off x="5869547" y="1558972"/>
            <a:ext cx="3178924" cy="1015663"/>
          </a:xfrm>
          <a:prstGeom prst="rect">
            <a:avLst/>
          </a:prstGeom>
          <a:noFill/>
        </p:spPr>
        <p:txBody>
          <a:bodyPr wrap="square" rtlCol="0">
            <a:spAutoFit/>
          </a:bodyPr>
          <a:lstStyle/>
          <a:p>
            <a:r>
              <a:rPr lang="en-US" sz="2000" dirty="0"/>
              <a:t>Set a limit on the error caused by nonlinearity (we use 0.1)</a:t>
            </a:r>
          </a:p>
        </p:txBody>
      </p:sp>
      <p:sp>
        <p:nvSpPr>
          <p:cNvPr id="5" name="Rectangle 4"/>
          <p:cNvSpPr/>
          <p:nvPr/>
        </p:nvSpPr>
        <p:spPr>
          <a:xfrm>
            <a:off x="1535837" y="2729551"/>
            <a:ext cx="2133170" cy="46372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387C5-A0AA-4B3D-8F06-F67FD63DB40A}"/>
              </a:ext>
            </a:extLst>
          </p:cNvPr>
          <p:cNvSpPr/>
          <p:nvPr/>
        </p:nvSpPr>
        <p:spPr>
          <a:xfrm>
            <a:off x="1327095" y="1509204"/>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E88B11-52EE-4866-B8F9-FE87ADE7C612}"/>
              </a:ext>
            </a:extLst>
          </p:cNvPr>
          <p:cNvSpPr/>
          <p:nvPr/>
        </p:nvSpPr>
        <p:spPr>
          <a:xfrm>
            <a:off x="1616001" y="1909622"/>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0B0ED9-9D11-48E2-A2C2-3206007D044A}"/>
              </a:ext>
            </a:extLst>
          </p:cNvPr>
          <p:cNvSpPr/>
          <p:nvPr/>
        </p:nvSpPr>
        <p:spPr>
          <a:xfrm>
            <a:off x="3531793" y="1903438"/>
            <a:ext cx="834823" cy="309537"/>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D307930-B1CD-42F3-90E2-CD6159D106A7}"/>
              </a:ext>
            </a:extLst>
          </p:cNvPr>
          <p:cNvSpPr/>
          <p:nvPr/>
        </p:nvSpPr>
        <p:spPr>
          <a:xfrm>
            <a:off x="1535837" y="3293933"/>
            <a:ext cx="2133170" cy="463725"/>
          </a:xfrm>
          <a:prstGeom prst="rect">
            <a:avLst/>
          </a:prstGeom>
          <a:noFill/>
          <a:ln>
            <a:solidFill>
              <a:srgbClr val="01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A6C8A88-9486-4D0B-A48D-1ACBA451AD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936" y="4190232"/>
            <a:ext cx="5933922" cy="518565"/>
          </a:xfrm>
          <a:prstGeom prst="rect">
            <a:avLst/>
          </a:prstGeom>
        </p:spPr>
      </p:pic>
      <p:pic>
        <p:nvPicPr>
          <p:cNvPr id="32" name="Picture 31">
            <a:extLst>
              <a:ext uri="{FF2B5EF4-FFF2-40B4-BE49-F238E27FC236}">
                <a16:creationId xmlns:a16="http://schemas.microsoft.com/office/drawing/2014/main" id="{847A0DFB-CD5D-493F-B103-9F27148AAA2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208" y="4997882"/>
            <a:ext cx="5289263" cy="552982"/>
          </a:xfrm>
          <a:prstGeom prst="rect">
            <a:avLst/>
          </a:prstGeom>
        </p:spPr>
      </p:pic>
      <p:pic>
        <p:nvPicPr>
          <p:cNvPr id="34" name="Picture 33">
            <a:extLst>
              <a:ext uri="{FF2B5EF4-FFF2-40B4-BE49-F238E27FC236}">
                <a16:creationId xmlns:a16="http://schemas.microsoft.com/office/drawing/2014/main" id="{F40FC91C-815F-4DF7-B347-F45083D0EFE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447" y="6041976"/>
            <a:ext cx="2768779" cy="463399"/>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Q and L given head loss constraint</a:t>
            </a:r>
          </a:p>
        </p:txBody>
      </p:sp>
      <p:sp>
        <p:nvSpPr>
          <p:cNvPr id="8" name="TextBox 7"/>
          <p:cNvSpPr txBox="1"/>
          <p:nvPr/>
        </p:nvSpPr>
        <p:spPr>
          <a:xfrm>
            <a:off x="4299045" y="1610436"/>
            <a:ext cx="4394580" cy="954107"/>
          </a:xfrm>
          <a:prstGeom prst="rect">
            <a:avLst/>
          </a:prstGeom>
          <a:noFill/>
        </p:spPr>
        <p:txBody>
          <a:bodyPr wrap="square" rtlCol="0">
            <a:spAutoFit/>
          </a:bodyPr>
          <a:lstStyle/>
          <a:p>
            <a:r>
              <a:rPr lang="en-US" dirty="0"/>
              <a:t>2</a:t>
            </a:r>
            <a:r>
              <a:rPr lang="en-US" baseline="30000" dirty="0"/>
              <a:t>nd</a:t>
            </a:r>
            <a:r>
              <a:rPr lang="en-US" dirty="0"/>
              <a:t> equation relating Q and L is total head loss</a:t>
            </a:r>
          </a:p>
        </p:txBody>
      </p:sp>
      <p:sp>
        <p:nvSpPr>
          <p:cNvPr id="9" name="TextBox 8"/>
          <p:cNvSpPr txBox="1"/>
          <p:nvPr/>
        </p:nvSpPr>
        <p:spPr>
          <a:xfrm>
            <a:off x="4288412" y="3854476"/>
            <a:ext cx="3591048" cy="523220"/>
          </a:xfrm>
          <a:prstGeom prst="rect">
            <a:avLst/>
          </a:prstGeom>
          <a:noFill/>
        </p:spPr>
        <p:txBody>
          <a:bodyPr wrap="none" rtlCol="0">
            <a:spAutoFit/>
          </a:bodyPr>
          <a:lstStyle/>
          <a:p>
            <a:r>
              <a:rPr lang="en-US" dirty="0"/>
              <a:t>Combine two equations</a:t>
            </a:r>
          </a:p>
        </p:txBody>
      </p:sp>
      <p:sp>
        <p:nvSpPr>
          <p:cNvPr id="10" name="TextBox 9"/>
          <p:cNvSpPr txBox="1"/>
          <p:nvPr/>
        </p:nvSpPr>
        <p:spPr>
          <a:xfrm>
            <a:off x="3626044" y="4808757"/>
            <a:ext cx="2608406" cy="523220"/>
          </a:xfrm>
          <a:prstGeom prst="rect">
            <a:avLst/>
          </a:prstGeom>
          <a:noFill/>
        </p:spPr>
        <p:txBody>
          <a:bodyPr wrap="none" rtlCol="0">
            <a:spAutoFit/>
          </a:bodyPr>
          <a:lstStyle/>
          <a:p>
            <a:r>
              <a:rPr lang="en-US" dirty="0"/>
              <a:t>Solve for Max Q</a:t>
            </a:r>
          </a:p>
        </p:txBody>
      </p:sp>
      <p:sp>
        <p:nvSpPr>
          <p:cNvPr id="11" name="TextBox 10"/>
          <p:cNvSpPr txBox="1"/>
          <p:nvPr/>
        </p:nvSpPr>
        <p:spPr>
          <a:xfrm>
            <a:off x="4299045" y="2609156"/>
            <a:ext cx="4394580" cy="954107"/>
          </a:xfrm>
          <a:prstGeom prst="rect">
            <a:avLst/>
          </a:prstGeom>
          <a:noFill/>
        </p:spPr>
        <p:txBody>
          <a:bodyPr wrap="square" rtlCol="0">
            <a:spAutoFit/>
          </a:bodyPr>
          <a:lstStyle/>
          <a:p>
            <a:r>
              <a:rPr lang="en-US" dirty="0"/>
              <a:t>1</a:t>
            </a:r>
            <a:r>
              <a:rPr lang="en-US" baseline="30000" dirty="0"/>
              <a:t>st</a:t>
            </a:r>
            <a:r>
              <a:rPr lang="en-US" dirty="0"/>
              <a:t> equation relating Q and L – error constraint</a:t>
            </a:r>
          </a:p>
        </p:txBody>
      </p:sp>
      <p:cxnSp>
        <p:nvCxnSpPr>
          <p:cNvPr id="15" name="Straight Arrow Connector 14"/>
          <p:cNvCxnSpPr>
            <a:cxnSpLocks/>
          </p:cNvCxnSpPr>
          <p:nvPr/>
        </p:nvCxnSpPr>
        <p:spPr bwMode="auto">
          <a:xfrm flipV="1">
            <a:off x="450375" y="1947672"/>
            <a:ext cx="1058385" cy="97454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4" name="TextBox 13"/>
          <p:cNvSpPr txBox="1"/>
          <p:nvPr/>
        </p:nvSpPr>
        <p:spPr>
          <a:xfrm>
            <a:off x="4288412" y="5842337"/>
            <a:ext cx="4749800" cy="1323439"/>
          </a:xfrm>
          <a:prstGeom prst="rect">
            <a:avLst/>
          </a:prstGeom>
          <a:noFill/>
        </p:spPr>
        <p:txBody>
          <a:bodyPr wrap="square" rtlCol="0">
            <a:spAutoFit/>
          </a:bodyPr>
          <a:lstStyle/>
          <a:p>
            <a:r>
              <a:rPr lang="en-US" sz="2000" dirty="0"/>
              <a:t>This is the </a:t>
            </a:r>
            <a:r>
              <a:rPr lang="en-US" sz="2000" u="sng" dirty="0"/>
              <a:t>minimum</a:t>
            </a:r>
            <a:r>
              <a:rPr lang="en-US" sz="2000" dirty="0"/>
              <a:t> D that we can use assuming we use the </a:t>
            </a:r>
            <a:r>
              <a:rPr lang="en-US" sz="2000" u="sng" dirty="0"/>
              <a:t>shortest</a:t>
            </a:r>
            <a:r>
              <a:rPr lang="en-US" sz="2000" dirty="0"/>
              <a:t> tube possible that meets the error constraint.</a:t>
            </a:r>
          </a:p>
          <a:p>
            <a:endParaRPr lang="en-US" sz="2000" dirty="0"/>
          </a:p>
        </p:txBody>
      </p:sp>
      <p:pic>
        <p:nvPicPr>
          <p:cNvPr id="4" name="Picture 3">
            <a:extLst>
              <a:ext uri="{FF2B5EF4-FFF2-40B4-BE49-F238E27FC236}">
                <a16:creationId xmlns:a16="http://schemas.microsoft.com/office/drawing/2014/main" id="{9042FE1E-30A2-4438-995D-927FEC9D239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7108" y="1765441"/>
            <a:ext cx="3870185" cy="566132"/>
          </a:xfrm>
          <a:prstGeom prst="rect">
            <a:avLst/>
          </a:prstGeom>
        </p:spPr>
      </p:pic>
      <p:pic>
        <p:nvPicPr>
          <p:cNvPr id="21" name="Picture 20">
            <a:extLst>
              <a:ext uri="{FF2B5EF4-FFF2-40B4-BE49-F238E27FC236}">
                <a16:creationId xmlns:a16="http://schemas.microsoft.com/office/drawing/2014/main" id="{3582E8DF-15AF-4668-8492-5EBD144B19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8738" y="2786178"/>
            <a:ext cx="3632762" cy="608000"/>
          </a:xfrm>
          <a:prstGeom prst="rect">
            <a:avLst/>
          </a:prstGeom>
        </p:spPr>
      </p:pic>
      <p:pic>
        <p:nvPicPr>
          <p:cNvPr id="24" name="Picture 23">
            <a:extLst>
              <a:ext uri="{FF2B5EF4-FFF2-40B4-BE49-F238E27FC236}">
                <a16:creationId xmlns:a16="http://schemas.microsoft.com/office/drawing/2014/main" id="{66CA2002-CA5C-402A-A0AC-CDF6EA891B2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4105" y="3769696"/>
            <a:ext cx="3756190" cy="608000"/>
          </a:xfrm>
          <a:prstGeom prst="rect">
            <a:avLst/>
          </a:prstGeom>
        </p:spPr>
      </p:pic>
      <p:pic>
        <p:nvPicPr>
          <p:cNvPr id="26" name="Picture 25">
            <a:extLst>
              <a:ext uri="{FF2B5EF4-FFF2-40B4-BE49-F238E27FC236}">
                <a16:creationId xmlns:a16="http://schemas.microsoft.com/office/drawing/2014/main" id="{26C87536-7871-4BA6-B7DA-47335A85518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0500" y="4632225"/>
            <a:ext cx="3143619" cy="760381"/>
          </a:xfrm>
          <a:prstGeom prst="rect">
            <a:avLst/>
          </a:prstGeom>
        </p:spPr>
      </p:pic>
      <p:pic>
        <p:nvPicPr>
          <p:cNvPr id="28" name="Picture 27">
            <a:extLst>
              <a:ext uri="{FF2B5EF4-FFF2-40B4-BE49-F238E27FC236}">
                <a16:creationId xmlns:a16="http://schemas.microsoft.com/office/drawing/2014/main" id="{E855F773-BCB4-49F9-A154-7BD9165A54C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24760" y="5705475"/>
            <a:ext cx="2368000" cy="707048"/>
          </a:xfrm>
          <a:prstGeom prst="rect">
            <a:avLst/>
          </a:prstGeom>
          <a:ln w="38100">
            <a:solidFill>
              <a:schemeClr val="accent1"/>
            </a:solidFill>
          </a:ln>
        </p:spPr>
      </p:pic>
      <p:pic>
        <p:nvPicPr>
          <p:cNvPr id="30" name="Picture 29">
            <a:extLst>
              <a:ext uri="{FF2B5EF4-FFF2-40B4-BE49-F238E27FC236}">
                <a16:creationId xmlns:a16="http://schemas.microsoft.com/office/drawing/2014/main" id="{A894D719-BE10-4190-A3D9-7357DD30DB3D}"/>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476375" y="4729826"/>
            <a:ext cx="2546286" cy="760381"/>
          </a:xfrm>
          <a:prstGeom prst="rect">
            <a:avLst/>
          </a:prstGeom>
        </p:spPr>
      </p:pic>
      <p:pic>
        <p:nvPicPr>
          <p:cNvPr id="32" name="Picture 31">
            <a:extLst>
              <a:ext uri="{FF2B5EF4-FFF2-40B4-BE49-F238E27FC236}">
                <a16:creationId xmlns:a16="http://schemas.microsoft.com/office/drawing/2014/main" id="{81B887AC-8064-4E5D-82DF-B753CA6370D8}"/>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335386" y="3997505"/>
            <a:ext cx="5720381" cy="760381"/>
          </a:xfrm>
          <a:prstGeom prst="rect">
            <a:avLst/>
          </a:prstGeom>
        </p:spPr>
      </p:pic>
      <p:pic>
        <p:nvPicPr>
          <p:cNvPr id="34" name="Picture 33">
            <a:extLst>
              <a:ext uri="{FF2B5EF4-FFF2-40B4-BE49-F238E27FC236}">
                <a16:creationId xmlns:a16="http://schemas.microsoft.com/office/drawing/2014/main" id="{E354027F-F7A2-47A9-9CDD-4EABED9D161F}"/>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335386" y="5058659"/>
            <a:ext cx="3865905" cy="760381"/>
          </a:xfrm>
          <a:prstGeom prst="rect">
            <a:avLst/>
          </a:prstGeom>
        </p:spPr>
      </p:pic>
      <p:pic>
        <p:nvPicPr>
          <p:cNvPr id="36" name="Picture 35">
            <a:extLst>
              <a:ext uri="{FF2B5EF4-FFF2-40B4-BE49-F238E27FC236}">
                <a16:creationId xmlns:a16="http://schemas.microsoft.com/office/drawing/2014/main" id="{95516EF1-A80B-4C4E-ABA7-A0E0A8B20A3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00232" y="5603380"/>
            <a:ext cx="3273143" cy="911238"/>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Tube Lengths</a:t>
            </a:r>
          </a:p>
        </p:txBody>
      </p:sp>
      <p:cxnSp>
        <p:nvCxnSpPr>
          <p:cNvPr id="7" name="Straight Arrow Connector 6"/>
          <p:cNvCxnSpPr>
            <a:cxnSpLocks/>
          </p:cNvCxnSpPr>
          <p:nvPr/>
        </p:nvCxnSpPr>
        <p:spPr bwMode="auto">
          <a:xfrm rot="10800000">
            <a:off x="2881866" y="1871718"/>
            <a:ext cx="1459652" cy="60600"/>
          </a:xfrm>
          <a:prstGeom prst="curvedConnector3">
            <a:avLst>
              <a:gd name="adj1" fmla="val 50000"/>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80885" y="2679404"/>
            <a:ext cx="5071730" cy="954107"/>
          </a:xfrm>
          <a:prstGeom prst="rect">
            <a:avLst/>
          </a:prstGeom>
          <a:noFill/>
        </p:spPr>
        <p:txBody>
          <a:bodyPr wrap="square" rtlCol="0">
            <a:spAutoFit/>
          </a:bodyPr>
          <a:lstStyle/>
          <a:p>
            <a:r>
              <a:rPr lang="en-US" dirty="0"/>
              <a:t>This is the </a:t>
            </a:r>
            <a:r>
              <a:rPr lang="en-US" u="sng" dirty="0"/>
              <a:t>shortest</a:t>
            </a:r>
            <a:r>
              <a:rPr lang="en-US" dirty="0"/>
              <a:t> tube that meets the minor loss constraint.</a:t>
            </a:r>
          </a:p>
        </p:txBody>
      </p:sp>
      <p:sp>
        <p:nvSpPr>
          <p:cNvPr id="15" name="TextBox 14"/>
          <p:cNvSpPr txBox="1"/>
          <p:nvPr/>
        </p:nvSpPr>
        <p:spPr>
          <a:xfrm>
            <a:off x="4933507" y="4699590"/>
            <a:ext cx="3714478" cy="523220"/>
          </a:xfrm>
          <a:prstGeom prst="rect">
            <a:avLst/>
          </a:prstGeom>
          <a:noFill/>
        </p:spPr>
        <p:txBody>
          <a:bodyPr wrap="none" rtlCol="0">
            <a:spAutoFit/>
          </a:bodyPr>
          <a:lstStyle/>
          <a:p>
            <a:r>
              <a:rPr lang="en-US" dirty="0"/>
              <a:t>This is for laminar flow!</a:t>
            </a:r>
          </a:p>
        </p:txBody>
      </p:sp>
      <p:sp>
        <p:nvSpPr>
          <p:cNvPr id="16" name="Rectangle 15"/>
          <p:cNvSpPr/>
          <p:nvPr/>
        </p:nvSpPr>
        <p:spPr>
          <a:xfrm>
            <a:off x="964855" y="4007362"/>
            <a:ext cx="1111202" cy="523220"/>
          </a:xfrm>
          <a:prstGeom prst="rect">
            <a:avLst/>
          </a:prstGeom>
        </p:spPr>
        <p:txBody>
          <a:bodyPr wrap="none">
            <a:spAutoFit/>
          </a:bodyPr>
          <a:lstStyle/>
          <a:p>
            <a:r>
              <a:rPr lang="en-US" dirty="0"/>
              <a:t>major </a:t>
            </a:r>
          </a:p>
        </p:txBody>
      </p:sp>
      <p:sp>
        <p:nvSpPr>
          <p:cNvPr id="17" name="Rectangle 16"/>
          <p:cNvSpPr/>
          <p:nvPr/>
        </p:nvSpPr>
        <p:spPr>
          <a:xfrm>
            <a:off x="2751125" y="4007362"/>
            <a:ext cx="1042273" cy="523220"/>
          </a:xfrm>
          <a:prstGeom prst="rect">
            <a:avLst/>
          </a:prstGeom>
        </p:spPr>
        <p:txBody>
          <a:bodyPr wrap="none">
            <a:spAutoFit/>
          </a:bodyPr>
          <a:lstStyle/>
          <a:p>
            <a:r>
              <a:rPr lang="en-US" dirty="0"/>
              <a:t>minor</a:t>
            </a:r>
          </a:p>
        </p:txBody>
      </p:sp>
      <p:sp>
        <p:nvSpPr>
          <p:cNvPr id="18" name="TextBox 17"/>
          <p:cNvSpPr txBox="1"/>
          <p:nvPr/>
        </p:nvSpPr>
        <p:spPr>
          <a:xfrm>
            <a:off x="4412510" y="5242862"/>
            <a:ext cx="4731489" cy="1015663"/>
          </a:xfrm>
          <a:prstGeom prst="rect">
            <a:avLst/>
          </a:prstGeom>
          <a:noFill/>
        </p:spPr>
        <p:txBody>
          <a:bodyPr wrap="square" rtlCol="0">
            <a:spAutoFit/>
          </a:bodyPr>
          <a:lstStyle/>
          <a:p>
            <a:r>
              <a:rPr lang="en-US" sz="2000" dirty="0"/>
              <a:t>If the tube isn’t operating at its maximum flow (for error constraint) then use this equation.</a:t>
            </a:r>
          </a:p>
        </p:txBody>
      </p:sp>
      <p:sp>
        <p:nvSpPr>
          <p:cNvPr id="19" name="TextBox 18"/>
          <p:cNvSpPr txBox="1"/>
          <p:nvPr/>
        </p:nvSpPr>
        <p:spPr>
          <a:xfrm>
            <a:off x="4284919" y="6184274"/>
            <a:ext cx="4731489" cy="584775"/>
          </a:xfrm>
          <a:prstGeom prst="rect">
            <a:avLst/>
          </a:prstGeom>
          <a:noFill/>
        </p:spPr>
        <p:txBody>
          <a:bodyPr wrap="square" rtlCol="0">
            <a:spAutoFit/>
          </a:bodyPr>
          <a:lstStyle/>
          <a:p>
            <a:r>
              <a:rPr lang="en-US" sz="1600" dirty="0"/>
              <a:t>Does tube length increase or decrease if you decrease the flow while holding head loss constant?</a:t>
            </a:r>
          </a:p>
        </p:txBody>
      </p:sp>
      <p:cxnSp>
        <p:nvCxnSpPr>
          <p:cNvPr id="4" name="Straight Arrow Connector 3"/>
          <p:cNvCxnSpPr>
            <a:stCxn id="18" idx="1"/>
          </p:cNvCxnSpPr>
          <p:nvPr/>
        </p:nvCxnSpPr>
        <p:spPr bwMode="auto">
          <a:xfrm flipH="1">
            <a:off x="4068660" y="5750694"/>
            <a:ext cx="343850" cy="10118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5" name="Rounded Rectangle 4"/>
          <p:cNvSpPr/>
          <p:nvPr/>
        </p:nvSpPr>
        <p:spPr bwMode="auto">
          <a:xfrm>
            <a:off x="5803375" y="6274685"/>
            <a:ext cx="706482" cy="201975"/>
          </a:xfrm>
          <a:prstGeom prst="roundRect">
            <a:avLst/>
          </a:prstGeom>
          <a:no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0" y="3689861"/>
            <a:ext cx="8065862" cy="461665"/>
          </a:xfrm>
          <a:prstGeom prst="rect">
            <a:avLst/>
          </a:prstGeom>
          <a:noFill/>
        </p:spPr>
        <p:txBody>
          <a:bodyPr wrap="none" rtlCol="0">
            <a:spAutoFit/>
          </a:bodyPr>
          <a:lstStyle/>
          <a:p>
            <a:r>
              <a:rPr lang="en-US" sz="2400" dirty="0"/>
              <a:t>The equations below give tube length to achieve any target flow</a:t>
            </a:r>
          </a:p>
        </p:txBody>
      </p:sp>
      <p:pic>
        <p:nvPicPr>
          <p:cNvPr id="20" name="Picture 19">
            <a:extLst>
              <a:ext uri="{FF2B5EF4-FFF2-40B4-BE49-F238E27FC236}">
                <a16:creationId xmlns:a16="http://schemas.microsoft.com/office/drawing/2014/main" id="{7736B018-16B9-447E-A2B1-4FC1C2DA07B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9450" y="1824019"/>
            <a:ext cx="3319274" cy="555533"/>
          </a:xfrm>
          <a:prstGeom prst="rect">
            <a:avLst/>
          </a:prstGeom>
        </p:spPr>
      </p:pic>
      <p:pic>
        <p:nvPicPr>
          <p:cNvPr id="21" name="Picture 20">
            <a:extLst>
              <a:ext uri="{FF2B5EF4-FFF2-40B4-BE49-F238E27FC236}">
                <a16:creationId xmlns:a16="http://schemas.microsoft.com/office/drawing/2014/main" id="{D7CD3809-BD6A-462F-8321-ADC97A24880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12510" y="1670518"/>
            <a:ext cx="3143619" cy="760381"/>
          </a:xfrm>
          <a:prstGeom prst="rect">
            <a:avLst/>
          </a:prstGeom>
        </p:spPr>
      </p:pic>
      <p:pic>
        <p:nvPicPr>
          <p:cNvPr id="10" name="Picture 9">
            <a:extLst>
              <a:ext uri="{FF2B5EF4-FFF2-40B4-BE49-F238E27FC236}">
                <a16:creationId xmlns:a16="http://schemas.microsoft.com/office/drawing/2014/main" id="{72366B98-89E8-4F92-B411-E6295A706E9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5252" y="2776214"/>
            <a:ext cx="3636787" cy="715316"/>
          </a:xfrm>
          <a:prstGeom prst="rect">
            <a:avLst/>
          </a:prstGeom>
        </p:spPr>
      </p:pic>
      <p:pic>
        <p:nvPicPr>
          <p:cNvPr id="13" name="Picture 12">
            <a:extLst>
              <a:ext uri="{FF2B5EF4-FFF2-40B4-BE49-F238E27FC236}">
                <a16:creationId xmlns:a16="http://schemas.microsoft.com/office/drawing/2014/main" id="{46EAD01A-393C-4631-B081-AA41C88CEB5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157" y="4629911"/>
            <a:ext cx="4647619" cy="623238"/>
          </a:xfrm>
          <a:prstGeom prst="rect">
            <a:avLst/>
          </a:prstGeom>
        </p:spPr>
      </p:pic>
      <p:pic>
        <p:nvPicPr>
          <p:cNvPr id="23" name="Picture 22">
            <a:extLst>
              <a:ext uri="{FF2B5EF4-FFF2-40B4-BE49-F238E27FC236}">
                <a16:creationId xmlns:a16="http://schemas.microsoft.com/office/drawing/2014/main" id="{135E2E42-ED04-4A7F-AEDA-B54CB096D4E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295" y="5801284"/>
            <a:ext cx="3969524" cy="62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lstStyle/>
          <a:p>
            <a:r>
              <a:rPr lang="en-US" sz="4000" dirty="0"/>
              <a:t>Tube Diameter for Flow/Dose Controller (English tube sizes)</a:t>
            </a:r>
          </a:p>
        </p:txBody>
      </p:sp>
      <p:sp>
        <p:nvSpPr>
          <p:cNvPr id="273414" name="Rectangle 6"/>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6" name="Rectangle 8"/>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18" name="Rectangle 10"/>
          <p:cNvSpPr>
            <a:spLocks noChangeArrowheads="1"/>
          </p:cNvSpPr>
          <p:nvPr/>
        </p:nvSpPr>
        <p:spPr bwMode="auto">
          <a:xfrm>
            <a:off x="0" y="320516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0" name="Rectangle 12"/>
          <p:cNvSpPr>
            <a:spLocks noChangeArrowheads="1"/>
          </p:cNvSpPr>
          <p:nvPr/>
        </p:nvSpPr>
        <p:spPr bwMode="auto">
          <a:xfrm>
            <a:off x="0" y="3186113"/>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2" name="Rectangle 14"/>
          <p:cNvSpPr>
            <a:spLocks noChangeArrowheads="1"/>
          </p:cNvSpPr>
          <p:nvPr/>
        </p:nvSpPr>
        <p:spPr bwMode="auto">
          <a:xfrm>
            <a:off x="0" y="32194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24" name="Rectangle 16"/>
          <p:cNvSpPr>
            <a:spLocks noChangeArrowheads="1"/>
          </p:cNvSpPr>
          <p:nvPr/>
        </p:nvSpPr>
        <p:spPr bwMode="auto">
          <a:xfrm>
            <a:off x="0" y="3143250"/>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3431" name="Text Box 23"/>
          <p:cNvSpPr txBox="1">
            <a:spLocks noChangeArrowheads="1"/>
          </p:cNvSpPr>
          <p:nvPr/>
        </p:nvSpPr>
        <p:spPr bwMode="auto">
          <a:xfrm>
            <a:off x="-117290" y="1476031"/>
            <a:ext cx="1870075" cy="523220"/>
          </a:xfrm>
          <a:prstGeom prst="rect">
            <a:avLst/>
          </a:prstGeom>
          <a:noFill/>
          <a:ln w="12700">
            <a:noFill/>
            <a:miter lim="800000"/>
            <a:headEnd type="none" w="lg" len="med"/>
            <a:tailEnd type="none" w="lg" len="med"/>
          </a:ln>
          <a:effectLst/>
        </p:spPr>
        <p:txBody>
          <a:bodyPr>
            <a:spAutoFit/>
          </a:bodyPr>
          <a:lstStyle/>
          <a:p>
            <a:pPr algn="ctr"/>
            <a:r>
              <a:rPr lang="en-US" dirty="0">
                <a:solidFill>
                  <a:schemeClr val="folHlink"/>
                </a:solidFill>
              </a:rPr>
              <a:t>Reynolds</a:t>
            </a:r>
          </a:p>
        </p:txBody>
      </p:sp>
      <p:sp>
        <p:nvSpPr>
          <p:cNvPr id="273432" name="Text Box 24 1"/>
          <p:cNvSpPr txBox="1">
            <a:spLocks noChangeArrowheads="1"/>
          </p:cNvSpPr>
          <p:nvPr/>
        </p:nvSpPr>
        <p:spPr bwMode="auto">
          <a:xfrm>
            <a:off x="1651122" y="1515362"/>
            <a:ext cx="1870075" cy="519113"/>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Continuity  </a:t>
            </a:r>
          </a:p>
        </p:txBody>
      </p:sp>
      <p:sp>
        <p:nvSpPr>
          <p:cNvPr id="273433" name="Line 25"/>
          <p:cNvSpPr>
            <a:spLocks noChangeShapeType="1"/>
          </p:cNvSpPr>
          <p:nvPr/>
        </p:nvSpPr>
        <p:spPr bwMode="auto">
          <a:xfrm>
            <a:off x="68384" y="1947162"/>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3434" name="Line 26"/>
          <p:cNvSpPr>
            <a:spLocks noChangeShapeType="1"/>
          </p:cNvSpPr>
          <p:nvPr/>
        </p:nvSpPr>
        <p:spPr bwMode="auto">
          <a:xfrm>
            <a:off x="1811459" y="1958275"/>
            <a:ext cx="13779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 name="Text Box 22"/>
          <p:cNvSpPr txBox="1">
            <a:spLocks noChangeArrowheads="1"/>
          </p:cNvSpPr>
          <p:nvPr/>
        </p:nvSpPr>
        <p:spPr bwMode="auto">
          <a:xfrm>
            <a:off x="210732" y="3955533"/>
            <a:ext cx="3018775"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Minor Loss Errors  </a:t>
            </a:r>
          </a:p>
        </p:txBody>
      </p:sp>
      <p:sp>
        <p:nvSpPr>
          <p:cNvPr id="32" name="Line 27"/>
          <p:cNvSpPr>
            <a:spLocks noChangeShapeType="1"/>
          </p:cNvSpPr>
          <p:nvPr/>
        </p:nvSpPr>
        <p:spPr bwMode="auto">
          <a:xfrm>
            <a:off x="320269" y="4436545"/>
            <a:ext cx="24955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3" name="TextBox 32"/>
          <p:cNvSpPr txBox="1"/>
          <p:nvPr/>
        </p:nvSpPr>
        <p:spPr>
          <a:xfrm>
            <a:off x="0" y="6334780"/>
            <a:ext cx="4743093" cy="523220"/>
          </a:xfrm>
          <a:prstGeom prst="rect">
            <a:avLst/>
          </a:prstGeom>
          <a:noFill/>
        </p:spPr>
        <p:txBody>
          <a:bodyPr wrap="none" rtlCol="0">
            <a:spAutoFit/>
          </a:bodyPr>
          <a:lstStyle/>
          <a:p>
            <a:r>
              <a:rPr lang="en-US" b="1" dirty="0"/>
              <a:t>Viscosity = 1.0 mm</a:t>
            </a:r>
            <a:r>
              <a:rPr lang="en-US" b="1" baseline="30000" dirty="0"/>
              <a:t>2</a:t>
            </a:r>
            <a:r>
              <a:rPr lang="en-US" b="1" dirty="0"/>
              <a:t>/s</a:t>
            </a:r>
            <a:r>
              <a:rPr lang="en-US" dirty="0"/>
              <a:t>, </a:t>
            </a:r>
            <a:r>
              <a:rPr lang="el-GR" dirty="0"/>
              <a:t>Σ</a:t>
            </a:r>
            <a:r>
              <a:rPr lang="en-US" dirty="0" err="1"/>
              <a:t>K</a:t>
            </a:r>
            <a:r>
              <a:rPr lang="en-US" baseline="-25000" dirty="0" err="1"/>
              <a:t>e</a:t>
            </a:r>
            <a:r>
              <a:rPr lang="en-US" dirty="0"/>
              <a:t> = 2</a:t>
            </a:r>
          </a:p>
        </p:txBody>
      </p:sp>
      <p:pic>
        <p:nvPicPr>
          <p:cNvPr id="273438" name="Picture 30"/>
          <p:cNvPicPr>
            <a:picLocks noChangeAspect="1" noChangeArrowheads="1"/>
          </p:cNvPicPr>
          <p:nvPr/>
        </p:nvPicPr>
        <p:blipFill>
          <a:blip r:embed="rId11" cstate="print"/>
          <a:srcRect/>
          <a:stretch>
            <a:fillRect/>
          </a:stretch>
        </p:blipFill>
        <p:spPr bwMode="auto">
          <a:xfrm>
            <a:off x="5029200" y="1294094"/>
            <a:ext cx="4114800" cy="3055763"/>
          </a:xfrm>
          <a:prstGeom prst="rect">
            <a:avLst/>
          </a:prstGeom>
          <a:noFill/>
          <a:ln w="9525">
            <a:noFill/>
            <a:miter lim="800000"/>
            <a:headEnd/>
            <a:tailEnd/>
          </a:ln>
          <a:effectLst/>
        </p:spPr>
      </p:pic>
      <p:pic>
        <p:nvPicPr>
          <p:cNvPr id="273440" name="Picture 32"/>
          <p:cNvPicPr>
            <a:picLocks noChangeAspect="1" noChangeArrowheads="1"/>
          </p:cNvPicPr>
          <p:nvPr/>
        </p:nvPicPr>
        <p:blipFill>
          <a:blip r:embed="rId12" cstate="print"/>
          <a:srcRect/>
          <a:stretch>
            <a:fillRect/>
          </a:stretch>
        </p:blipFill>
        <p:spPr bwMode="auto">
          <a:xfrm>
            <a:off x="5029200" y="3802237"/>
            <a:ext cx="4114800" cy="3055763"/>
          </a:xfrm>
          <a:prstGeom prst="rect">
            <a:avLst/>
          </a:prstGeom>
          <a:noFill/>
          <a:ln w="9525">
            <a:noFill/>
            <a:miter lim="800000"/>
            <a:headEnd/>
            <a:tailEnd/>
          </a:ln>
          <a:effectLst/>
        </p:spPr>
      </p:pic>
      <p:sp>
        <p:nvSpPr>
          <p:cNvPr id="37" name="Rectangle 36"/>
          <p:cNvSpPr/>
          <p:nvPr/>
        </p:nvSpPr>
        <p:spPr bwMode="auto">
          <a:xfrm>
            <a:off x="6619165" y="4107556"/>
            <a:ext cx="1733266"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273442" name="Picture 34"/>
          <p:cNvPicPr>
            <a:picLocks noChangeAspect="1" noChangeArrowheads="1"/>
          </p:cNvPicPr>
          <p:nvPr/>
        </p:nvPicPr>
        <p:blipFill>
          <a:blip r:embed="rId13" cstate="print"/>
          <a:srcRect/>
          <a:stretch>
            <a:fillRect/>
          </a:stretch>
        </p:blipFill>
        <p:spPr bwMode="auto">
          <a:xfrm>
            <a:off x="3445989" y="4494923"/>
            <a:ext cx="1323975" cy="1095375"/>
          </a:xfrm>
          <a:prstGeom prst="rect">
            <a:avLst/>
          </a:prstGeom>
          <a:noFill/>
          <a:ln w="9525">
            <a:noFill/>
            <a:miter lim="800000"/>
            <a:headEnd/>
            <a:tailEnd/>
          </a:ln>
          <a:effectLst/>
        </p:spPr>
      </p:pic>
      <p:cxnSp>
        <p:nvCxnSpPr>
          <p:cNvPr id="28" name="Straight Arrow Connector 27"/>
          <p:cNvCxnSpPr>
            <a:stCxn id="34" idx="1"/>
          </p:cNvCxnSpPr>
          <p:nvPr/>
        </p:nvCxnSpPr>
        <p:spPr bwMode="auto">
          <a:xfrm flipH="1">
            <a:off x="1951630" y="3592738"/>
            <a:ext cx="458937" cy="51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 name="Straight Connector 29"/>
          <p:cNvCxnSpPr/>
          <p:nvPr/>
        </p:nvCxnSpPr>
        <p:spPr bwMode="auto">
          <a:xfrm>
            <a:off x="2369880" y="3824040"/>
            <a:ext cx="1078173"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34" name="Text Box 24 2"/>
          <p:cNvSpPr txBox="1">
            <a:spLocks noChangeArrowheads="1"/>
          </p:cNvSpPr>
          <p:nvPr/>
        </p:nvSpPr>
        <p:spPr bwMode="auto">
          <a:xfrm>
            <a:off x="2410567" y="3333181"/>
            <a:ext cx="955600" cy="519113"/>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2100</a:t>
            </a:r>
          </a:p>
        </p:txBody>
      </p:sp>
      <p:cxnSp>
        <p:nvCxnSpPr>
          <p:cNvPr id="38" name="Straight Arrow Connector 37"/>
          <p:cNvCxnSpPr>
            <a:cxnSpLocks/>
          </p:cNvCxnSpPr>
          <p:nvPr/>
        </p:nvCxnSpPr>
        <p:spPr bwMode="auto">
          <a:xfrm>
            <a:off x="7726680" y="4568753"/>
            <a:ext cx="66192" cy="508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1" name="Straight Arrow Connector 40"/>
          <p:cNvCxnSpPr/>
          <p:nvPr/>
        </p:nvCxnSpPr>
        <p:spPr bwMode="auto">
          <a:xfrm>
            <a:off x="5268036" y="4067033"/>
            <a:ext cx="1310185" cy="4230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3" name="Straight Arrow Connector 42"/>
          <p:cNvCxnSpPr>
            <a:cxnSpLocks/>
            <a:endCxn id="16" idx="0"/>
          </p:cNvCxnSpPr>
          <p:nvPr/>
        </p:nvCxnSpPr>
        <p:spPr bwMode="auto">
          <a:xfrm flipH="1">
            <a:off x="4357048" y="3220872"/>
            <a:ext cx="1320422" cy="66146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4" name="Straight Arrow Connector 43"/>
          <p:cNvCxnSpPr/>
          <p:nvPr/>
        </p:nvCxnSpPr>
        <p:spPr bwMode="auto">
          <a:xfrm>
            <a:off x="6851176" y="2606722"/>
            <a:ext cx="1132764" cy="163773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2220074" y="2958584"/>
            <a:ext cx="2351926" cy="369332"/>
          </a:xfrm>
          <a:prstGeom prst="rect">
            <a:avLst/>
          </a:prstGeom>
          <a:noFill/>
        </p:spPr>
        <p:txBody>
          <a:bodyPr wrap="none" rtlCol="0">
            <a:spAutoFit/>
          </a:bodyPr>
          <a:lstStyle/>
          <a:p>
            <a:r>
              <a:rPr lang="en-US" sz="1800" dirty="0"/>
              <a:t>Is this a min or max D?</a:t>
            </a:r>
          </a:p>
        </p:txBody>
      </p:sp>
      <p:sp>
        <p:nvSpPr>
          <p:cNvPr id="8" name="Rounded Rectangle 7"/>
          <p:cNvSpPr/>
          <p:nvPr/>
        </p:nvSpPr>
        <p:spPr bwMode="auto">
          <a:xfrm>
            <a:off x="3058587" y="3027091"/>
            <a:ext cx="414867" cy="232317"/>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0F2B9CAF-057E-45C4-A641-87E5F88B896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414" y="2237734"/>
            <a:ext cx="1078857" cy="518095"/>
          </a:xfrm>
          <a:prstGeom prst="rect">
            <a:avLst/>
          </a:prstGeom>
        </p:spPr>
      </p:pic>
      <p:pic>
        <p:nvPicPr>
          <p:cNvPr id="10" name="Picture 9">
            <a:extLst>
              <a:ext uri="{FF2B5EF4-FFF2-40B4-BE49-F238E27FC236}">
                <a16:creationId xmlns:a16="http://schemas.microsoft.com/office/drawing/2014/main" id="{E5F15EFA-BF6E-46F3-A74F-D8DC7D1643D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16301" y="2228996"/>
            <a:ext cx="1042286" cy="525714"/>
          </a:xfrm>
          <a:prstGeom prst="rect">
            <a:avLst/>
          </a:prstGeom>
        </p:spPr>
      </p:pic>
      <p:pic>
        <p:nvPicPr>
          <p:cNvPr id="12" name="Picture 11">
            <a:extLst>
              <a:ext uri="{FF2B5EF4-FFF2-40B4-BE49-F238E27FC236}">
                <a16:creationId xmlns:a16="http://schemas.microsoft.com/office/drawing/2014/main" id="{A45D531B-7A8E-4240-9891-140E4B99CE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42606" y="3178474"/>
            <a:ext cx="1554286" cy="562286"/>
          </a:xfrm>
          <a:prstGeom prst="rect">
            <a:avLst/>
          </a:prstGeom>
          <a:ln w="38100">
            <a:solidFill>
              <a:srgbClr val="FF0000"/>
            </a:solidFill>
          </a:ln>
        </p:spPr>
      </p:pic>
      <p:pic>
        <p:nvPicPr>
          <p:cNvPr id="14" name="Picture 13">
            <a:extLst>
              <a:ext uri="{FF2B5EF4-FFF2-40B4-BE49-F238E27FC236}">
                <a16:creationId xmlns:a16="http://schemas.microsoft.com/office/drawing/2014/main" id="{67F3C737-9807-4926-981B-5836C3080CC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20269" y="4722453"/>
            <a:ext cx="2368000" cy="707048"/>
          </a:xfrm>
          <a:prstGeom prst="rect">
            <a:avLst/>
          </a:prstGeom>
          <a:ln w="38100">
            <a:solidFill>
              <a:srgbClr val="FF0000"/>
            </a:solidFill>
          </a:ln>
        </p:spPr>
      </p:pic>
      <p:pic>
        <p:nvPicPr>
          <p:cNvPr id="16" name="Picture 15">
            <a:extLst>
              <a:ext uri="{FF2B5EF4-FFF2-40B4-BE49-F238E27FC236}">
                <a16:creationId xmlns:a16="http://schemas.microsoft.com/office/drawing/2014/main" id="{8B28C431-5FD0-452F-A45B-92FBBFF78CD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454948" y="3882339"/>
            <a:ext cx="1804200" cy="293424"/>
          </a:xfrm>
          <a:prstGeom prst="rect">
            <a:avLst/>
          </a:prstGeom>
        </p:spPr>
      </p:pic>
      <p:pic>
        <p:nvPicPr>
          <p:cNvPr id="19" name="Picture 18">
            <a:extLst>
              <a:ext uri="{FF2B5EF4-FFF2-40B4-BE49-F238E27FC236}">
                <a16:creationId xmlns:a16="http://schemas.microsoft.com/office/drawing/2014/main" id="{D6AA487D-4D3E-447C-A201-C42CB55095B0}"/>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79698" y="5878626"/>
            <a:ext cx="1545912" cy="295357"/>
          </a:xfrm>
          <a:prstGeom prst="rect">
            <a:avLst/>
          </a:prstGeom>
        </p:spPr>
      </p:pic>
      <p:pic>
        <p:nvPicPr>
          <p:cNvPr id="21" name="Picture 20">
            <a:extLst>
              <a:ext uri="{FF2B5EF4-FFF2-40B4-BE49-F238E27FC236}">
                <a16:creationId xmlns:a16="http://schemas.microsoft.com/office/drawing/2014/main" id="{024ACDDD-FF27-4BA6-A212-B89D20C961D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401727" y="5851764"/>
            <a:ext cx="1928879" cy="295775"/>
          </a:xfrm>
          <a:prstGeom prst="rect">
            <a:avLst/>
          </a:prstGeom>
        </p:spPr>
      </p:pic>
      <p:pic>
        <p:nvPicPr>
          <p:cNvPr id="55" name="Picture 54">
            <a:extLst>
              <a:ext uri="{FF2B5EF4-FFF2-40B4-BE49-F238E27FC236}">
                <a16:creationId xmlns:a16="http://schemas.microsoft.com/office/drawing/2014/main" id="{0BC21F9F-548C-496F-B70B-C332AD739887}"/>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035421" y="4212354"/>
            <a:ext cx="1811994" cy="3563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p:bldP spid="273432" grpId="0"/>
      <p:bldP spid="31" grpId="0"/>
      <p:bldP spid="34" grpId="0"/>
      <p:bldP spid="4" grpId="0"/>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182880" y="1531620"/>
            <a:ext cx="5440680" cy="4525963"/>
          </a:xfrm>
        </p:spPr>
        <p:txBody>
          <a:bodyPr/>
          <a:lstStyle/>
          <a:p>
            <a:r>
              <a:rPr lang="en-US" sz="2400" dirty="0"/>
              <a:t>Float valves only attenuate the fluctuations in level of the fluid surface</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cxnSp>
        <p:nvCxnSpPr>
          <p:cNvPr id="7" name="Straight Arrow Connector 6"/>
          <p:cNvCxnSpPr>
            <a:endCxn id="296" idx="2"/>
          </p:cNvCxnSpPr>
          <p:nvPr/>
        </p:nvCxnSpPr>
        <p:spPr bwMode="auto">
          <a:xfrm rot="16200000" flipH="1">
            <a:off x="5480347" y="3149302"/>
            <a:ext cx="1431974" cy="11912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378" name="Group 377"/>
          <p:cNvGrpSpPr/>
          <p:nvPr/>
        </p:nvGrpSpPr>
        <p:grpSpPr>
          <a:xfrm>
            <a:off x="5400458" y="3314700"/>
            <a:ext cx="3589216" cy="2888810"/>
            <a:chOff x="-1066800" y="0"/>
            <a:chExt cx="9802813" cy="7889875"/>
          </a:xfrm>
        </p:grpSpPr>
        <p:sp>
          <p:nvSpPr>
            <p:cNvPr id="192" name="Rectangle 185"/>
            <p:cNvSpPr>
              <a:spLocks noChangeArrowheads="1"/>
            </p:cNvSpPr>
            <p:nvPr/>
          </p:nvSpPr>
          <p:spPr bwMode="auto">
            <a:xfrm>
              <a:off x="4147719" y="4303713"/>
              <a:ext cx="4588294" cy="2316162"/>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193" name="Picture 23"/>
            <p:cNvPicPr>
              <a:picLocks noChangeAspect="1" noChangeArrowheads="1"/>
            </p:cNvPicPr>
            <p:nvPr/>
          </p:nvPicPr>
          <p:blipFill>
            <a:blip r:embed="rId3" cstate="print"/>
            <a:srcRect/>
            <a:stretch>
              <a:fillRect/>
            </a:stretch>
          </p:blipFill>
          <p:spPr bwMode="auto">
            <a:xfrm>
              <a:off x="7138988" y="4264025"/>
              <a:ext cx="130175" cy="2157413"/>
            </a:xfrm>
            <a:prstGeom prst="rect">
              <a:avLst/>
            </a:prstGeom>
            <a:noFill/>
            <a:ln w="12700">
              <a:noFill/>
              <a:miter lim="800000"/>
              <a:headEnd type="none" w="lg" len="med"/>
              <a:tailEnd type="none" w="lg" len="med"/>
            </a:ln>
          </p:spPr>
        </p:pic>
        <p:grpSp>
          <p:nvGrpSpPr>
            <p:cNvPr id="194" name="Group 24"/>
            <p:cNvGrpSpPr>
              <a:grpSpLocks/>
            </p:cNvGrpSpPr>
            <p:nvPr/>
          </p:nvGrpSpPr>
          <p:grpSpPr bwMode="auto">
            <a:xfrm>
              <a:off x="7313613" y="4275138"/>
              <a:ext cx="153987" cy="2084387"/>
              <a:chOff x="3703" y="1140"/>
              <a:chExt cx="144" cy="1959"/>
            </a:xfrm>
          </p:grpSpPr>
          <p:sp>
            <p:nvSpPr>
              <p:cNvPr id="195"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196"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7"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8"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199"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0"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1"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2"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3"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4"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5"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6"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7"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8"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09"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0"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1"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2"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3"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4"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5"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6"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7"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8"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19"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0"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1"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2"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3"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4"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5"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6"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7"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8"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29"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0"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1"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2"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3"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4"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5"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6"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7"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8"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39"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0"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1"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2"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3"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44"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5"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6"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7"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8"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49"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0"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1"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252"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3" name="Group 83"/>
            <p:cNvGrpSpPr>
              <a:grpSpLocks/>
            </p:cNvGrpSpPr>
            <p:nvPr/>
          </p:nvGrpSpPr>
          <p:grpSpPr bwMode="auto">
            <a:xfrm>
              <a:off x="7494588" y="6311900"/>
              <a:ext cx="620712" cy="88900"/>
              <a:chOff x="4147" y="3703"/>
              <a:chExt cx="391" cy="56"/>
            </a:xfrm>
          </p:grpSpPr>
          <p:sp>
            <p:nvSpPr>
              <p:cNvPr id="254"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5"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6"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7"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58"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59" name="Group 89"/>
            <p:cNvGrpSpPr>
              <a:grpSpLocks/>
            </p:cNvGrpSpPr>
            <p:nvPr/>
          </p:nvGrpSpPr>
          <p:grpSpPr bwMode="auto">
            <a:xfrm>
              <a:off x="7627938" y="6108700"/>
              <a:ext cx="355600" cy="88900"/>
              <a:chOff x="4235" y="3596"/>
              <a:chExt cx="224" cy="56"/>
            </a:xfrm>
          </p:grpSpPr>
          <p:sp>
            <p:nvSpPr>
              <p:cNvPr id="260"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1"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2"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3" name="Group 93"/>
            <p:cNvGrpSpPr>
              <a:grpSpLocks/>
            </p:cNvGrpSpPr>
            <p:nvPr/>
          </p:nvGrpSpPr>
          <p:grpSpPr bwMode="auto">
            <a:xfrm>
              <a:off x="7627938" y="5907088"/>
              <a:ext cx="355600" cy="88900"/>
              <a:chOff x="4233" y="3461"/>
              <a:chExt cx="224" cy="56"/>
            </a:xfrm>
          </p:grpSpPr>
          <p:sp>
            <p:nvSpPr>
              <p:cNvPr id="264"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5"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6"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67" name="Group 97"/>
            <p:cNvGrpSpPr>
              <a:grpSpLocks/>
            </p:cNvGrpSpPr>
            <p:nvPr/>
          </p:nvGrpSpPr>
          <p:grpSpPr bwMode="auto">
            <a:xfrm>
              <a:off x="7693025" y="5705475"/>
              <a:ext cx="222250" cy="88900"/>
              <a:chOff x="4231" y="3326"/>
              <a:chExt cx="140" cy="56"/>
            </a:xfrm>
          </p:grpSpPr>
          <p:sp>
            <p:nvSpPr>
              <p:cNvPr id="268"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69"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0" name="Group 100"/>
            <p:cNvGrpSpPr>
              <a:grpSpLocks/>
            </p:cNvGrpSpPr>
            <p:nvPr/>
          </p:nvGrpSpPr>
          <p:grpSpPr bwMode="auto">
            <a:xfrm>
              <a:off x="7693025" y="5502275"/>
              <a:ext cx="222250" cy="88900"/>
              <a:chOff x="4229" y="3191"/>
              <a:chExt cx="140" cy="56"/>
            </a:xfrm>
          </p:grpSpPr>
          <p:sp>
            <p:nvSpPr>
              <p:cNvPr id="27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273" name="Group 103"/>
            <p:cNvGrpSpPr>
              <a:grpSpLocks/>
            </p:cNvGrpSpPr>
            <p:nvPr/>
          </p:nvGrpSpPr>
          <p:grpSpPr bwMode="auto">
            <a:xfrm>
              <a:off x="7693025" y="5300663"/>
              <a:ext cx="222250" cy="88900"/>
              <a:chOff x="4227" y="3056"/>
              <a:chExt cx="140" cy="56"/>
            </a:xfrm>
          </p:grpSpPr>
          <p:sp>
            <p:nvSpPr>
              <p:cNvPr id="274"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5"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276" name="Oval 106"/>
            <p:cNvSpPr>
              <a:spLocks noChangeArrowheads="1"/>
            </p:cNvSpPr>
            <p:nvPr/>
          </p:nvSpPr>
          <p:spPr bwMode="auto">
            <a:xfrm>
              <a:off x="7759700" y="50990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7" name="Oval 107"/>
            <p:cNvSpPr>
              <a:spLocks noChangeArrowheads="1"/>
            </p:cNvSpPr>
            <p:nvPr/>
          </p:nvSpPr>
          <p:spPr bwMode="auto">
            <a:xfrm>
              <a:off x="7759700" y="4895850"/>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8" name="Oval 108"/>
            <p:cNvSpPr>
              <a:spLocks noChangeArrowheads="1"/>
            </p:cNvSpPr>
            <p:nvPr/>
          </p:nvSpPr>
          <p:spPr bwMode="auto">
            <a:xfrm>
              <a:off x="7759700" y="4694238"/>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79" name="Oval 109"/>
            <p:cNvSpPr>
              <a:spLocks noChangeArrowheads="1"/>
            </p:cNvSpPr>
            <p:nvPr/>
          </p:nvSpPr>
          <p:spPr bwMode="auto">
            <a:xfrm>
              <a:off x="7759700" y="4492625"/>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0" name="Oval 110"/>
            <p:cNvSpPr>
              <a:spLocks noChangeArrowheads="1"/>
            </p:cNvSpPr>
            <p:nvPr/>
          </p:nvSpPr>
          <p:spPr bwMode="auto">
            <a:xfrm>
              <a:off x="7759700" y="4291013"/>
              <a:ext cx="88900" cy="8890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281" name="Line 117"/>
            <p:cNvSpPr>
              <a:spLocks noChangeShapeType="1"/>
            </p:cNvSpPr>
            <p:nvPr/>
          </p:nvSpPr>
          <p:spPr bwMode="auto">
            <a:xfrm>
              <a:off x="6121400" y="0"/>
              <a:ext cx="0" cy="3919538"/>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282" name="Line 119"/>
            <p:cNvSpPr>
              <a:spLocks noChangeShapeType="1"/>
            </p:cNvSpPr>
            <p:nvPr/>
          </p:nvSpPr>
          <p:spPr bwMode="auto">
            <a:xfrm flipH="1">
              <a:off x="2846388" y="3140075"/>
              <a:ext cx="4832350"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283" name="Line 120"/>
            <p:cNvSpPr>
              <a:spLocks noChangeShapeType="1"/>
            </p:cNvSpPr>
            <p:nvPr/>
          </p:nvSpPr>
          <p:spPr bwMode="auto">
            <a:xfrm flipH="1">
              <a:off x="1800225" y="1738313"/>
              <a:ext cx="5905500" cy="0"/>
            </a:xfrm>
            <a:prstGeom prst="line">
              <a:avLst/>
            </a:prstGeom>
            <a:noFill/>
            <a:ln w="12700">
              <a:solidFill>
                <a:schemeClr val="tx1"/>
              </a:solidFill>
              <a:prstDash val="dash"/>
              <a:round/>
              <a:headEnd type="none" w="lg" len="med"/>
              <a:tailEnd type="none" w="lg" len="med"/>
            </a:ln>
          </p:spPr>
          <p:txBody>
            <a:bodyPr wrap="none" anchor="ctr">
              <a:spAutoFit/>
            </a:bodyPr>
            <a:lstStyle/>
            <a:p>
              <a:endParaRPr lang="en-US"/>
            </a:p>
          </p:txBody>
        </p:sp>
        <p:sp>
          <p:nvSpPr>
            <p:cNvPr id="284" name="Line 127"/>
            <p:cNvSpPr>
              <a:spLocks noChangeShapeType="1"/>
            </p:cNvSpPr>
            <p:nvPr/>
          </p:nvSpPr>
          <p:spPr bwMode="auto">
            <a:xfrm flipH="1">
              <a:off x="1601788" y="39688"/>
              <a:ext cx="4529137" cy="3746500"/>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85" name="Line 198"/>
            <p:cNvSpPr>
              <a:spLocks noChangeShapeType="1"/>
            </p:cNvSpPr>
            <p:nvPr/>
          </p:nvSpPr>
          <p:spPr bwMode="auto">
            <a:xfrm flipH="1">
              <a:off x="7696200" y="1752600"/>
              <a:ext cx="46038" cy="1295400"/>
            </a:xfrm>
            <a:prstGeom prst="line">
              <a:avLst/>
            </a:prstGeom>
            <a:noFill/>
            <a:ln w="12700">
              <a:solidFill>
                <a:schemeClr val="tx1"/>
              </a:solidFill>
              <a:round/>
              <a:headEnd type="triangle" w="med" len="med"/>
              <a:tailEnd type="triangle" w="med" len="med"/>
            </a:ln>
          </p:spPr>
          <p:txBody>
            <a:bodyPr anchor="ctr">
              <a:spAutoFit/>
            </a:bodyPr>
            <a:lstStyle/>
            <a:p>
              <a:endParaRPr lang="en-US"/>
            </a:p>
          </p:txBody>
        </p:sp>
        <p:sp>
          <p:nvSpPr>
            <p:cNvPr id="286" name="Rectangle 199"/>
            <p:cNvSpPr>
              <a:spLocks noChangeArrowheads="1"/>
            </p:cNvSpPr>
            <p:nvPr/>
          </p:nvSpPr>
          <p:spPr bwMode="auto">
            <a:xfrm rot="-5400000">
              <a:off x="7539831" y="2205832"/>
              <a:ext cx="369887" cy="400050"/>
            </a:xfrm>
            <a:prstGeom prst="rect">
              <a:avLst/>
            </a:prstGeom>
            <a:solidFill>
              <a:schemeClr val="bg1"/>
            </a:solidFill>
            <a:ln w="12700">
              <a:noFill/>
              <a:miter lim="800000"/>
              <a:headEnd type="none" w="lg" len="med"/>
              <a:tailEnd type="none" w="lg" len="med"/>
            </a:ln>
          </p:spPr>
          <p:txBody>
            <a:bodyPr wrap="none">
              <a:spAutoFit/>
            </a:bodyPr>
            <a:lstStyle/>
            <a:p>
              <a:r>
                <a:rPr lang="en-US" sz="2000" b="1"/>
                <a:t>H</a:t>
              </a:r>
            </a:p>
          </p:txBody>
        </p:sp>
        <p:sp>
          <p:nvSpPr>
            <p:cNvPr id="287" name="Rectangle 115"/>
            <p:cNvSpPr>
              <a:spLocks noChangeArrowheads="1"/>
            </p:cNvSpPr>
            <p:nvPr/>
          </p:nvSpPr>
          <p:spPr bwMode="auto">
            <a:xfrm>
              <a:off x="5776913" y="3810000"/>
              <a:ext cx="688975" cy="1139825"/>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288" name="Group 5"/>
            <p:cNvGrpSpPr>
              <a:grpSpLocks/>
            </p:cNvGrpSpPr>
            <p:nvPr/>
          </p:nvGrpSpPr>
          <p:grpSpPr bwMode="auto">
            <a:xfrm>
              <a:off x="7477125" y="1582738"/>
              <a:ext cx="663575" cy="6307137"/>
              <a:chOff x="4136" y="724"/>
              <a:chExt cx="418" cy="2058"/>
            </a:xfrm>
          </p:grpSpPr>
          <p:sp>
            <p:nvSpPr>
              <p:cNvPr id="289"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290"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291" name="Straight Connector 187"/>
            <p:cNvCxnSpPr>
              <a:cxnSpLocks noChangeShapeType="1"/>
            </p:cNvCxnSpPr>
            <p:nvPr/>
          </p:nvCxnSpPr>
          <p:spPr bwMode="auto">
            <a:xfrm rot="5400000">
              <a:off x="2799188" y="5341377"/>
              <a:ext cx="2644775" cy="0"/>
            </a:xfrm>
            <a:prstGeom prst="line">
              <a:avLst/>
            </a:prstGeom>
            <a:noFill/>
            <a:ln w="63500" algn="ctr">
              <a:solidFill>
                <a:schemeClr val="tx1"/>
              </a:solidFill>
              <a:round/>
              <a:headEnd type="none" w="lg" len="med"/>
              <a:tailEnd type="none" w="lg" len="med"/>
            </a:ln>
          </p:spPr>
        </p:cxnSp>
        <p:cxnSp>
          <p:nvCxnSpPr>
            <p:cNvPr id="292" name="Straight Connector 189"/>
            <p:cNvCxnSpPr>
              <a:cxnSpLocks noChangeShapeType="1"/>
            </p:cNvCxnSpPr>
            <p:nvPr/>
          </p:nvCxnSpPr>
          <p:spPr bwMode="auto">
            <a:xfrm rot="5400000">
              <a:off x="7392194" y="5295106"/>
              <a:ext cx="2644775" cy="11113"/>
            </a:xfrm>
            <a:prstGeom prst="line">
              <a:avLst/>
            </a:prstGeom>
            <a:noFill/>
            <a:ln w="63500" algn="ctr">
              <a:solidFill>
                <a:schemeClr val="tx1"/>
              </a:solidFill>
              <a:round/>
              <a:headEnd type="none" w="lg" len="med"/>
              <a:tailEnd type="none" w="lg" len="med"/>
            </a:ln>
          </p:spPr>
        </p:cxnSp>
        <p:cxnSp>
          <p:nvCxnSpPr>
            <p:cNvPr id="293" name="Straight Connector 190"/>
            <p:cNvCxnSpPr>
              <a:cxnSpLocks noChangeShapeType="1"/>
            </p:cNvCxnSpPr>
            <p:nvPr/>
          </p:nvCxnSpPr>
          <p:spPr bwMode="auto">
            <a:xfrm rot="10800000">
              <a:off x="4125774" y="6629401"/>
              <a:ext cx="4591191" cy="0"/>
            </a:xfrm>
            <a:prstGeom prst="line">
              <a:avLst/>
            </a:prstGeom>
            <a:noFill/>
            <a:ln w="63500" algn="ctr">
              <a:solidFill>
                <a:schemeClr val="tx1"/>
              </a:solidFill>
              <a:round/>
              <a:headEnd type="none" w="lg" len="med"/>
              <a:tailEnd type="none" w="lg" len="med"/>
            </a:ln>
          </p:spPr>
        </p:cxnSp>
        <p:sp>
          <p:nvSpPr>
            <p:cNvPr id="294" name="Rectangle 112"/>
            <p:cNvSpPr>
              <a:spLocks noChangeArrowheads="1"/>
            </p:cNvSpPr>
            <p:nvPr/>
          </p:nvSpPr>
          <p:spPr bwMode="auto">
            <a:xfrm>
              <a:off x="7483475" y="6499225"/>
              <a:ext cx="646113" cy="523875"/>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2603500" y="2892424"/>
              <a:ext cx="209550" cy="3859506"/>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152399" y="2209800"/>
              <a:ext cx="2581275" cy="920750"/>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4114800" y="2038350"/>
              <a:ext cx="0" cy="1695450"/>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4114800" y="1733550"/>
              <a:ext cx="0" cy="2305050"/>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2107083" y="3760318"/>
              <a:ext cx="1279550" cy="7314"/>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881063" y="1573213"/>
              <a:ext cx="3281362" cy="2192337"/>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361" name="Trapezoid 360"/>
            <p:cNvSpPr/>
            <p:nvPr/>
          </p:nvSpPr>
          <p:spPr>
            <a:xfrm>
              <a:off x="3810000" y="3581400"/>
              <a:ext cx="609600" cy="4572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2" name="Line 8"/>
            <p:cNvSpPr>
              <a:spLocks noChangeShapeType="1"/>
            </p:cNvSpPr>
            <p:nvPr/>
          </p:nvSpPr>
          <p:spPr bwMode="auto">
            <a:xfrm flipH="1">
              <a:off x="-1066800" y="1706563"/>
              <a:ext cx="1276350"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152400" y="1219200"/>
              <a:ext cx="1022316" cy="1138237"/>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377" name="Freeform 376"/>
            <p:cNvSpPr/>
            <p:nvPr/>
          </p:nvSpPr>
          <p:spPr bwMode="auto">
            <a:xfrm>
              <a:off x="2721254" y="6744615"/>
              <a:ext cx="5062119" cy="175565"/>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81" name="Straight Arrow Connector 380"/>
          <p:cNvCxnSpPr>
            <a:endCxn id="287" idx="1"/>
          </p:cNvCxnSpPr>
          <p:nvPr/>
        </p:nvCxnSpPr>
        <p:spPr bwMode="auto">
          <a:xfrm flipV="1">
            <a:off x="3634740" y="4918368"/>
            <a:ext cx="4271485" cy="175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80" name="Straight Arrow Connector 379"/>
          <p:cNvCxnSpPr>
            <a:cxnSpLocks/>
            <a:endCxn id="369" idx="2"/>
          </p:cNvCxnSpPr>
          <p:nvPr/>
        </p:nvCxnSpPr>
        <p:spPr bwMode="auto">
          <a:xfrm flipH="1">
            <a:off x="6043340" y="2269518"/>
            <a:ext cx="336152" cy="176609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30687" y="1734025"/>
            <a:ext cx="3804952" cy="787809"/>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dirty="0">
                <a:solidFill>
                  <a:schemeClr val="accent4"/>
                </a:solidFill>
              </a:rPr>
              <a:t>Minor losses must be minor!</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Extras!</a:t>
            </a:r>
          </a:p>
        </p:txBody>
      </p:sp>
      <p:sp>
        <p:nvSpPr>
          <p:cNvPr id="7171" name="Rectangle 3"/>
          <p:cNvSpPr>
            <a:spLocks noGrp="1" noChangeArrowheads="1"/>
          </p:cNvSpPr>
          <p:nvPr>
            <p:ph sz="half" idx="1"/>
          </p:nvPr>
        </p:nvSpPr>
        <p:spPr>
          <a:xfrm>
            <a:off x="457199" y="1600200"/>
            <a:ext cx="4046561" cy="4525963"/>
          </a:xfrm>
        </p:spPr>
        <p:txBody>
          <a:bodyPr/>
          <a:lstStyle/>
          <a:p>
            <a:r>
              <a:rPr lang="en-US" dirty="0">
                <a:solidFill>
                  <a:schemeClr val="bg2">
                    <a:lumMod val="60000"/>
                    <a:lumOff val="40000"/>
                  </a:schemeClr>
                </a:solidFill>
              </a:rPr>
              <a:t>Fluids Review</a:t>
            </a:r>
          </a:p>
          <a:p>
            <a:r>
              <a:rPr lang="en-US" dirty="0">
                <a:solidFill>
                  <a:schemeClr val="bg2">
                    <a:lumMod val="60000"/>
                    <a:lumOff val="40000"/>
                  </a:schemeClr>
                </a:solidFill>
              </a:rPr>
              <a:t>Applications of flow control</a:t>
            </a:r>
          </a:p>
          <a:p>
            <a:r>
              <a:rPr lang="en-US" dirty="0">
                <a:solidFill>
                  <a:schemeClr val="bg2">
                    <a:lumMod val="60000"/>
                    <a:lumOff val="40000"/>
                  </a:schemeClr>
                </a:solidFill>
              </a:rPr>
              <a:t>If you had electricity</a:t>
            </a:r>
          </a:p>
          <a:p>
            <a:r>
              <a:rPr lang="en-US" dirty="0">
                <a:solidFill>
                  <a:schemeClr val="bg2">
                    <a:lumMod val="60000"/>
                    <a:lumOff val="40000"/>
                  </a:schemeClr>
                </a:solidFill>
              </a:rPr>
              <a:t>Constant head devices</a:t>
            </a:r>
          </a:p>
          <a:p>
            <a:pPr lvl="1"/>
            <a:r>
              <a:rPr lang="en-US" dirty="0">
                <a:solidFill>
                  <a:schemeClr val="bg2">
                    <a:lumMod val="60000"/>
                    <a:lumOff val="40000"/>
                  </a:schemeClr>
                </a:solidFill>
              </a:rPr>
              <a:t>Overflow tanks</a:t>
            </a:r>
          </a:p>
          <a:p>
            <a:pPr lvl="1"/>
            <a:r>
              <a:rPr lang="en-US" dirty="0">
                <a:solidFill>
                  <a:schemeClr val="bg2">
                    <a:lumMod val="60000"/>
                    <a:lumOff val="40000"/>
                  </a:schemeClr>
                </a:solidFill>
              </a:rPr>
              <a:t>Marriot bottle</a:t>
            </a:r>
          </a:p>
          <a:p>
            <a:pPr lvl="1"/>
            <a:r>
              <a:rPr lang="en-US" dirty="0">
                <a:solidFill>
                  <a:schemeClr val="bg2">
                    <a:lumMod val="60000"/>
                    <a:lumOff val="40000"/>
                  </a:schemeClr>
                </a:solidFill>
              </a:rPr>
              <a:t>Float valve</a:t>
            </a:r>
          </a:p>
          <a:p>
            <a:pPr lvl="1"/>
            <a:r>
              <a:rPr lang="en-US" dirty="0">
                <a:solidFill>
                  <a:schemeClr val="bg2">
                    <a:lumMod val="60000"/>
                    <a:lumOff val="40000"/>
                  </a:schemeClr>
                </a:solidFill>
              </a:rPr>
              <a:t>Floating bowl</a:t>
            </a:r>
          </a:p>
          <a:p>
            <a:r>
              <a:rPr lang="en-US" dirty="0" err="1">
                <a:solidFill>
                  <a:schemeClr val="bg2">
                    <a:lumMod val="60000"/>
                    <a:lumOff val="40000"/>
                  </a:schemeClr>
                </a:solidFill>
              </a:rPr>
              <a:t>Hypochlorinators</a:t>
            </a:r>
            <a:br>
              <a:rPr lang="en-US" dirty="0">
                <a:solidFill>
                  <a:schemeClr val="bg2">
                    <a:lumMod val="60000"/>
                    <a:lumOff val="40000"/>
                  </a:schemeClr>
                </a:solidFill>
              </a:rPr>
            </a:br>
            <a:r>
              <a:rPr lang="en-US" dirty="0">
                <a:solidFill>
                  <a:schemeClr val="bg2">
                    <a:lumMod val="60000"/>
                    <a:lumOff val="40000"/>
                  </a:schemeClr>
                </a:solidFill>
              </a:rPr>
              <a:t>in Honduras</a:t>
            </a:r>
          </a:p>
        </p:txBody>
      </p:sp>
      <p:sp>
        <p:nvSpPr>
          <p:cNvPr id="89" name="Content Placeholder 88"/>
          <p:cNvSpPr>
            <a:spLocks noGrp="1"/>
          </p:cNvSpPr>
          <p:nvPr>
            <p:ph sz="half" idx="2"/>
          </p:nvPr>
        </p:nvSpPr>
        <p:spPr/>
        <p:txBody>
          <a:bodyPr/>
          <a:lstStyle/>
          <a:p>
            <a:r>
              <a:rPr lang="en-US" dirty="0">
                <a:solidFill>
                  <a:schemeClr val="bg2">
                    <a:lumMod val="60000"/>
                    <a:lumOff val="40000"/>
                  </a:schemeClr>
                </a:solidFill>
              </a:rPr>
              <a:t>AguaClara Flow Controller</a:t>
            </a:r>
          </a:p>
          <a:p>
            <a:r>
              <a:rPr lang="en-US" dirty="0">
                <a:solidFill>
                  <a:schemeClr val="bg2">
                    <a:lumMod val="60000"/>
                    <a:lumOff val="40000"/>
                  </a:schemeClr>
                </a:solidFill>
              </a:rPr>
              <a:t>Linear Flow Orifice Meter</a:t>
            </a:r>
          </a:p>
          <a:p>
            <a:r>
              <a:rPr lang="en-US" dirty="0">
                <a:solidFill>
                  <a:schemeClr val="bg2">
                    <a:lumMod val="60000"/>
                    <a:lumOff val="40000"/>
                  </a:schemeClr>
                </a:solidFill>
              </a:rPr>
              <a:t>AguaClara Linear</a:t>
            </a:r>
            <a:br>
              <a:rPr lang="en-US" dirty="0">
                <a:solidFill>
                  <a:schemeClr val="bg2">
                    <a:lumMod val="60000"/>
                    <a:lumOff val="40000"/>
                  </a:schemeClr>
                </a:solidFill>
              </a:rPr>
            </a:br>
            <a:r>
              <a:rPr lang="en-US" dirty="0">
                <a:solidFill>
                  <a:schemeClr val="bg2">
                    <a:lumMod val="60000"/>
                    <a:lumOff val="40000"/>
                  </a:schemeClr>
                </a:solidFill>
              </a:rPr>
              <a:t>Dose Controller</a:t>
            </a:r>
          </a:p>
          <a:p>
            <a:r>
              <a:rPr lang="en-US" dirty="0"/>
              <a:t>Extra</a:t>
            </a:r>
          </a:p>
          <a:p>
            <a:pPr lvl="1"/>
            <a:r>
              <a:rPr lang="en-US" dirty="0"/>
              <a:t>Orifices and surface tension</a:t>
            </a:r>
          </a:p>
          <a:p>
            <a:pPr lvl="1"/>
            <a:r>
              <a:rPr lang="en-US" dirty="0"/>
              <a:t>Viscosity</a:t>
            </a:r>
          </a:p>
          <a:p>
            <a:endParaRPr lang="en-US" dirty="0"/>
          </a:p>
          <a:p>
            <a:endParaRPr lang="en-US" dirty="0"/>
          </a:p>
        </p:txBody>
      </p:sp>
      <p:pic>
        <p:nvPicPr>
          <p:cNvPr id="4" name="Picture 2" descr="https://lh3.googleusercontent.com/_QuLPZg3XMcE/TTz3kuiY2nI/AAAAAAAAbmY/o12wSHakp6c/s576/AguaClara%20Honduras%20Trip%202011%20212.jpg">
            <a:hlinkClick r:id="rId3" action="ppaction://hlinksldjump"/>
          </p:cNvPr>
          <p:cNvPicPr>
            <a:picLocks noChangeAspect="1" noChangeArrowheads="1"/>
          </p:cNvPicPr>
          <p:nvPr/>
        </p:nvPicPr>
        <p:blipFill>
          <a:blip r:embed="rId4" cstate="print"/>
          <a:srcRect/>
          <a:stretch>
            <a:fillRect/>
          </a:stretch>
        </p:blipFill>
        <p:spPr bwMode="auto">
          <a:xfrm>
            <a:off x="3955012" y="3171916"/>
            <a:ext cx="636896" cy="477672"/>
          </a:xfrm>
          <a:prstGeom prst="rect">
            <a:avLst/>
          </a:prstGeom>
          <a:noFill/>
        </p:spPr>
      </p:pic>
      <p:pic>
        <p:nvPicPr>
          <p:cNvPr id="53249" name="Picture 1">
            <a:hlinkClick r:id="rId5" action="ppaction://hlinksldjump"/>
          </p:cNvPr>
          <p:cNvPicPr>
            <a:picLocks noChangeAspect="1" noChangeArrowheads="1"/>
          </p:cNvPicPr>
          <p:nvPr/>
        </p:nvPicPr>
        <p:blipFill>
          <a:blip r:embed="rId6" cstate="print"/>
          <a:srcRect/>
          <a:stretch>
            <a:fillRect/>
          </a:stretch>
        </p:blipFill>
        <p:spPr bwMode="auto">
          <a:xfrm>
            <a:off x="3344102" y="4116595"/>
            <a:ext cx="620436" cy="481273"/>
          </a:xfrm>
          <a:prstGeom prst="rect">
            <a:avLst/>
          </a:prstGeom>
          <a:noFill/>
          <a:ln w="9525">
            <a:noFill/>
            <a:miter lim="800000"/>
            <a:headEnd/>
            <a:tailEnd/>
          </a:ln>
          <a:effectLst/>
        </p:spPr>
      </p:pic>
      <p:pic>
        <p:nvPicPr>
          <p:cNvPr id="53250" name="Picture 2">
            <a:hlinkClick r:id="rId7" action="ppaction://hlinksldjump"/>
          </p:cNvPr>
          <p:cNvPicPr>
            <a:picLocks noChangeAspect="1" noChangeArrowheads="1"/>
          </p:cNvPicPr>
          <p:nvPr/>
        </p:nvPicPr>
        <p:blipFill>
          <a:blip r:embed="rId8" cstate="print"/>
          <a:srcRect/>
          <a:stretch>
            <a:fillRect/>
          </a:stretch>
        </p:blipFill>
        <p:spPr bwMode="auto">
          <a:xfrm>
            <a:off x="3513048" y="6156815"/>
            <a:ext cx="822325" cy="762000"/>
          </a:xfrm>
          <a:prstGeom prst="rect">
            <a:avLst/>
          </a:prstGeom>
          <a:noFill/>
          <a:ln w="9525">
            <a:noFill/>
            <a:miter lim="800000"/>
            <a:headEnd/>
            <a:tailEnd/>
          </a:ln>
          <a:effectLst/>
        </p:spPr>
      </p:pic>
      <p:pic>
        <p:nvPicPr>
          <p:cNvPr id="53252" name="Picture 4">
            <a:hlinkClick r:id="rId9" action="ppaction://hlinksldjump"/>
          </p:cNvPr>
          <p:cNvPicPr>
            <a:picLocks noChangeAspect="1" noChangeArrowheads="1"/>
          </p:cNvPicPr>
          <p:nvPr/>
        </p:nvPicPr>
        <p:blipFill>
          <a:blip r:embed="rId10" cstate="print"/>
          <a:srcRect/>
          <a:stretch>
            <a:fillRect/>
          </a:stretch>
        </p:blipFill>
        <p:spPr bwMode="auto">
          <a:xfrm>
            <a:off x="4024195" y="4321313"/>
            <a:ext cx="311178" cy="700609"/>
          </a:xfrm>
          <a:prstGeom prst="rect">
            <a:avLst/>
          </a:prstGeom>
          <a:noFill/>
          <a:ln w="9525">
            <a:noFill/>
            <a:miter lim="800000"/>
            <a:headEnd/>
            <a:tailEnd/>
          </a:ln>
          <a:effectLst/>
        </p:spPr>
      </p:pic>
      <p:pic>
        <p:nvPicPr>
          <p:cNvPr id="53253" name="Picture 5">
            <a:hlinkClick r:id="rId11" action="ppaction://hlinksldjump"/>
          </p:cNvPr>
          <p:cNvPicPr>
            <a:picLocks noChangeAspect="1" noChangeArrowheads="1"/>
          </p:cNvPicPr>
          <p:nvPr/>
        </p:nvPicPr>
        <p:blipFill>
          <a:blip r:embed="rId12" cstate="print"/>
          <a:srcRect/>
          <a:stretch>
            <a:fillRect/>
          </a:stretch>
        </p:blipFill>
        <p:spPr bwMode="auto">
          <a:xfrm flipH="1">
            <a:off x="3389232" y="5420858"/>
            <a:ext cx="946141" cy="632698"/>
          </a:xfrm>
          <a:prstGeom prst="rect">
            <a:avLst/>
          </a:prstGeom>
          <a:noFill/>
          <a:ln w="9525">
            <a:noFill/>
            <a:miter lim="800000"/>
            <a:headEnd/>
            <a:tailEnd/>
          </a:ln>
          <a:effectLst/>
        </p:spPr>
      </p:pic>
      <p:pic>
        <p:nvPicPr>
          <p:cNvPr id="53256" name="Picture 8">
            <a:hlinkClick r:id="rId13" action="ppaction://hlinksldjump"/>
          </p:cNvPr>
          <p:cNvPicPr>
            <a:picLocks noChangeAspect="1" noChangeArrowheads="1"/>
          </p:cNvPicPr>
          <p:nvPr/>
        </p:nvPicPr>
        <p:blipFill>
          <a:blip r:embed="rId14" cstate="print"/>
          <a:srcRect/>
          <a:stretch>
            <a:fillRect/>
          </a:stretch>
        </p:blipFill>
        <p:spPr bwMode="auto">
          <a:xfrm>
            <a:off x="3090654" y="4936582"/>
            <a:ext cx="397207" cy="484276"/>
          </a:xfrm>
          <a:prstGeom prst="rect">
            <a:avLst/>
          </a:prstGeom>
          <a:noFill/>
          <a:ln w="9525">
            <a:noFill/>
            <a:miter lim="800000"/>
            <a:headEnd/>
            <a:tailEnd/>
          </a:ln>
          <a:effectLst/>
        </p:spPr>
      </p:pic>
      <p:pic>
        <p:nvPicPr>
          <p:cNvPr id="53257" name="Picture 9">
            <a:hlinkClick r:id="rId15" action="ppaction://hlinksldjump"/>
          </p:cNvPr>
          <p:cNvPicPr>
            <a:picLocks noChangeAspect="1" noChangeArrowheads="1"/>
          </p:cNvPicPr>
          <p:nvPr/>
        </p:nvPicPr>
        <p:blipFill>
          <a:blip r:embed="rId16" cstate="print"/>
          <a:srcRect/>
          <a:stretch>
            <a:fillRect/>
          </a:stretch>
        </p:blipFill>
        <p:spPr bwMode="auto">
          <a:xfrm>
            <a:off x="7790313" y="1657724"/>
            <a:ext cx="866208" cy="863789"/>
          </a:xfrm>
          <a:prstGeom prst="rect">
            <a:avLst/>
          </a:prstGeom>
          <a:noFill/>
          <a:ln w="9525">
            <a:noFill/>
            <a:miter lim="800000"/>
            <a:headEnd/>
            <a:tailEnd/>
          </a:ln>
          <a:effectLst/>
        </p:spPr>
      </p:pic>
      <p:pic>
        <p:nvPicPr>
          <p:cNvPr id="53258" name="Picture 10">
            <a:hlinkClick r:id="rId17" action="ppaction://hlinksldjump"/>
          </p:cNvPr>
          <p:cNvPicPr>
            <a:picLocks noChangeAspect="1" noChangeArrowheads="1"/>
          </p:cNvPicPr>
          <p:nvPr/>
        </p:nvPicPr>
        <p:blipFill>
          <a:blip r:embed="rId18" cstate="print"/>
          <a:srcRect/>
          <a:stretch>
            <a:fillRect/>
          </a:stretch>
        </p:blipFill>
        <p:spPr bwMode="auto">
          <a:xfrm>
            <a:off x="7938429" y="4878123"/>
            <a:ext cx="771372" cy="699851"/>
          </a:xfrm>
          <a:prstGeom prst="rect">
            <a:avLst/>
          </a:prstGeom>
          <a:noFill/>
          <a:ln w="9525">
            <a:noFill/>
            <a:miter lim="800000"/>
            <a:headEnd/>
            <a:tailEnd/>
          </a:ln>
          <a:effectLst/>
        </p:spPr>
      </p:pic>
      <p:pic>
        <p:nvPicPr>
          <p:cNvPr id="108" name="Picture 3">
            <a:hlinkClick r:id="rId19" action="ppaction://hlinksldjump"/>
          </p:cNvPr>
          <p:cNvPicPr>
            <a:picLocks noChangeAspect="1" noChangeArrowheads="1"/>
          </p:cNvPicPr>
          <p:nvPr/>
        </p:nvPicPr>
        <p:blipFill>
          <a:blip r:embed="rId20" cstate="print">
            <a:clrChange>
              <a:clrFrom>
                <a:srgbClr val="212830"/>
              </a:clrFrom>
              <a:clrTo>
                <a:srgbClr val="212830">
                  <a:alpha val="0"/>
                </a:srgbClr>
              </a:clrTo>
            </a:clrChange>
          </a:blip>
          <a:srcRect l="75678" t="37135" r="16407" b="34610"/>
          <a:stretch>
            <a:fillRect/>
          </a:stretch>
        </p:blipFill>
        <p:spPr bwMode="auto">
          <a:xfrm>
            <a:off x="8200813" y="2613068"/>
            <a:ext cx="696036" cy="847062"/>
          </a:xfrm>
          <a:prstGeom prst="rect">
            <a:avLst/>
          </a:prstGeom>
          <a:noFill/>
          <a:ln w="9525">
            <a:noFill/>
            <a:miter lim="800000"/>
            <a:headEnd/>
            <a:tailEnd/>
          </a:ln>
        </p:spPr>
      </p:pic>
      <p:pic>
        <p:nvPicPr>
          <p:cNvPr id="109" name="Picture 3">
            <a:hlinkClick r:id="rId21" action="ppaction://hlinksldjump"/>
          </p:cNvPr>
          <p:cNvPicPr>
            <a:picLocks noChangeAspect="1" noChangeArrowheads="1"/>
          </p:cNvPicPr>
          <p:nvPr/>
        </p:nvPicPr>
        <p:blipFill>
          <a:blip r:embed="rId22" cstate="print"/>
          <a:srcRect/>
          <a:stretch>
            <a:fillRect/>
          </a:stretch>
        </p:blipFill>
        <p:spPr bwMode="auto">
          <a:xfrm>
            <a:off x="7938429" y="3554763"/>
            <a:ext cx="935594" cy="835599"/>
          </a:xfrm>
          <a:prstGeom prst="rect">
            <a:avLst/>
          </a:prstGeom>
          <a:noFill/>
          <a:ln w="9525">
            <a:noFill/>
            <a:miter lim="800000"/>
            <a:headEnd/>
            <a:tailEnd/>
          </a:ln>
          <a:effectLst/>
        </p:spPr>
      </p:pic>
      <p:pic>
        <p:nvPicPr>
          <p:cNvPr id="110" name="Picture 4">
            <a:hlinkClick r:id="rId23" action="ppaction://hlinksldjump"/>
          </p:cNvPr>
          <p:cNvPicPr>
            <a:picLocks noChangeAspect="1" noChangeArrowheads="1"/>
          </p:cNvPicPr>
          <p:nvPr/>
        </p:nvPicPr>
        <p:blipFill>
          <a:blip r:embed="rId24" cstate="print"/>
          <a:srcRect/>
          <a:stretch>
            <a:fillRect/>
          </a:stretch>
        </p:blipFill>
        <p:spPr bwMode="auto">
          <a:xfrm>
            <a:off x="7570225" y="5669694"/>
            <a:ext cx="1104354" cy="718519"/>
          </a:xfrm>
          <a:prstGeom prst="rect">
            <a:avLst/>
          </a:prstGeom>
          <a:noFill/>
          <a:ln w="9525">
            <a:noFill/>
            <a:miter lim="800000"/>
            <a:headEnd/>
            <a:tailEnd/>
          </a:ln>
          <a:effectLst/>
        </p:spPr>
      </p:pic>
    </p:spTree>
    <p:extLst>
      <p:ext uri="{BB962C8B-B14F-4D97-AF65-F5344CB8AC3E}">
        <p14:creationId xmlns:p14="http://schemas.microsoft.com/office/powerpoint/2010/main" val="3330013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aide_design</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6ADEED-8F0F-4C4C-BAFB-DC92412183A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5524" y="4272182"/>
            <a:ext cx="3513905" cy="672000"/>
          </a:xfrm>
          <a:prstGeom prst="rect">
            <a:avLst/>
          </a:prstGeom>
        </p:spPr>
      </p:pic>
      <p:pic>
        <p:nvPicPr>
          <p:cNvPr id="8" name="Picture 7">
            <a:extLst>
              <a:ext uri="{FF2B5EF4-FFF2-40B4-BE49-F238E27FC236}">
                <a16:creationId xmlns:a16="http://schemas.microsoft.com/office/drawing/2014/main" id="{B35CFBA2-2FD6-4066-B722-1C1DCBE9CEF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438" y="3024844"/>
            <a:ext cx="2881695" cy="750101"/>
          </a:xfrm>
          <a:prstGeom prst="rect">
            <a:avLst/>
          </a:prstGeom>
        </p:spPr>
      </p:pic>
      <p:sp>
        <p:nvSpPr>
          <p:cNvPr id="326663" name="Rectangle 7"/>
          <p:cNvSpPr>
            <a:spLocks noGrp="1" noChangeArrowheads="1"/>
          </p:cNvSpPr>
          <p:nvPr>
            <p:ph type="title"/>
          </p:nvPr>
        </p:nvSpPr>
        <p:spPr>
          <a:xfrm>
            <a:off x="822037" y="219722"/>
            <a:ext cx="7460318" cy="1143000"/>
          </a:xfrm>
        </p:spPr>
        <p:txBody>
          <a:bodyPr/>
          <a:lstStyle/>
          <a:p>
            <a:r>
              <a:rPr lang="en-US" sz="4000" dirty="0"/>
              <a:t>Minor Loss Coefficient for an Orifice in a Pipe (</a:t>
            </a:r>
            <a:r>
              <a:rPr lang="en-US" sz="4000" dirty="0" err="1"/>
              <a:t>D</a:t>
            </a:r>
            <a:r>
              <a:rPr lang="en-US" sz="4000" baseline="-25000" dirty="0" err="1"/>
              <a:t>Orifice</a:t>
            </a:r>
            <a:r>
              <a:rPr lang="en-US" sz="4000" baseline="-25000" dirty="0"/>
              <a:t> </a:t>
            </a:r>
            <a:r>
              <a:rPr lang="en-US" sz="4000" dirty="0"/>
              <a:t>&lt; &lt; </a:t>
            </a:r>
            <a:r>
              <a:rPr lang="en-US" sz="4000" dirty="0" err="1"/>
              <a:t>D</a:t>
            </a:r>
            <a:r>
              <a:rPr lang="en-US" sz="4000" baseline="-25000" dirty="0" err="1"/>
              <a:t>pipe</a:t>
            </a:r>
            <a:r>
              <a:rPr lang="en-US" sz="4000" dirty="0"/>
              <a:t>)</a:t>
            </a:r>
          </a:p>
        </p:txBody>
      </p:sp>
      <p:grpSp>
        <p:nvGrpSpPr>
          <p:cNvPr id="326666" name="Group 10"/>
          <p:cNvGrpSpPr>
            <a:grpSpLocks/>
          </p:cNvGrpSpPr>
          <p:nvPr/>
        </p:nvGrpSpPr>
        <p:grpSpPr bwMode="auto">
          <a:xfrm>
            <a:off x="4378325" y="2940050"/>
            <a:ext cx="4419600" cy="774700"/>
            <a:chOff x="2864" y="176"/>
            <a:chExt cx="2784" cy="488"/>
          </a:xfrm>
        </p:grpSpPr>
        <p:sp>
          <p:nvSpPr>
            <p:cNvPr id="326667"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326668"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26669" name="Freeform 13"/>
            <p:cNvSpPr>
              <a:spLocks/>
            </p:cNvSpPr>
            <p:nvPr/>
          </p:nvSpPr>
          <p:spPr bwMode="auto">
            <a:xfrm>
              <a:off x="2864" y="184"/>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326670" name="Freeform 14"/>
            <p:cNvSpPr>
              <a:spLocks/>
            </p:cNvSpPr>
            <p:nvPr/>
          </p:nvSpPr>
          <p:spPr bwMode="auto">
            <a:xfrm flipV="1">
              <a:off x="2864" y="520"/>
              <a:ext cx="2784" cy="144"/>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326671" name="Group 15"/>
            <p:cNvGrpSpPr>
              <a:grpSpLocks/>
            </p:cNvGrpSpPr>
            <p:nvPr/>
          </p:nvGrpSpPr>
          <p:grpSpPr bwMode="auto">
            <a:xfrm>
              <a:off x="4256" y="511"/>
              <a:ext cx="920" cy="150"/>
              <a:chOff x="2448" y="1482"/>
              <a:chExt cx="920" cy="150"/>
            </a:xfrm>
          </p:grpSpPr>
          <p:sp>
            <p:nvSpPr>
              <p:cNvPr id="326672" name="Freeform 16"/>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3" name="Freeform 17"/>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4" name="Freeform 18"/>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5" name="Freeform 19"/>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326676" name="Group 20"/>
            <p:cNvGrpSpPr>
              <a:grpSpLocks/>
            </p:cNvGrpSpPr>
            <p:nvPr/>
          </p:nvGrpSpPr>
          <p:grpSpPr bwMode="auto">
            <a:xfrm flipV="1">
              <a:off x="4256" y="184"/>
              <a:ext cx="920" cy="150"/>
              <a:chOff x="2448" y="1482"/>
              <a:chExt cx="920" cy="150"/>
            </a:xfrm>
          </p:grpSpPr>
          <p:sp>
            <p:nvSpPr>
              <p:cNvPr id="326677" name="Freeform 21"/>
              <p:cNvSpPr>
                <a:spLocks/>
              </p:cNvSpPr>
              <p:nvPr/>
            </p:nvSpPr>
            <p:spPr bwMode="auto">
              <a:xfrm>
                <a:off x="2448" y="1482"/>
                <a:ext cx="920" cy="15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326678" name="Freeform 22"/>
              <p:cNvSpPr>
                <a:spLocks/>
              </p:cNvSpPr>
              <p:nvPr/>
            </p:nvSpPr>
            <p:spPr bwMode="auto">
              <a:xfrm>
                <a:off x="2790" y="1536"/>
                <a:ext cx="155" cy="64"/>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79" name="Freeform 23"/>
              <p:cNvSpPr>
                <a:spLocks/>
              </p:cNvSpPr>
              <p:nvPr/>
            </p:nvSpPr>
            <p:spPr bwMode="auto">
              <a:xfrm>
                <a:off x="2625" y="1518"/>
                <a:ext cx="99" cy="90"/>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326680" name="Freeform 24"/>
              <p:cNvSpPr>
                <a:spLocks/>
              </p:cNvSpPr>
              <p:nvPr/>
            </p:nvSpPr>
            <p:spPr bwMode="auto">
              <a:xfrm>
                <a:off x="2472" y="1518"/>
                <a:ext cx="111" cy="9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326684"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26686"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687"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8"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89"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0"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1"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2"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3"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4"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5"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6"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26697"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26698"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26699"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0"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326701"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2"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326703" name="Line 47 1"/>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326704"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326705"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6706"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326716" name="Group 60"/>
          <p:cNvGrpSpPr>
            <a:grpSpLocks/>
          </p:cNvGrpSpPr>
          <p:nvPr/>
        </p:nvGrpSpPr>
        <p:grpSpPr bwMode="auto">
          <a:xfrm>
            <a:off x="8569325" y="5746750"/>
            <a:ext cx="409575" cy="625475"/>
            <a:chOff x="3525" y="2052"/>
            <a:chExt cx="258" cy="394"/>
          </a:xfrm>
        </p:grpSpPr>
        <p:sp>
          <p:nvSpPr>
            <p:cNvPr id="326717"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326718"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326719"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326720"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326721"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26722"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326723"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26724"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326725"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326726" name="Object 70 1"/>
          <p:cNvGraphicFramePr>
            <a:graphicFrameLocks noChangeAspect="1"/>
          </p:cNvGraphicFramePr>
          <p:nvPr/>
        </p:nvGraphicFramePr>
        <p:xfrm>
          <a:off x="7686675" y="3095625"/>
          <a:ext cx="566738" cy="422275"/>
        </p:xfrm>
        <a:graphic>
          <a:graphicData uri="http://schemas.openxmlformats.org/presentationml/2006/ole">
            <mc:AlternateContent xmlns:mc="http://schemas.openxmlformats.org/markup-compatibility/2006">
              <mc:Choice xmlns:v="urn:schemas-microsoft-com:vml" Requires="v">
                <p:oleObj spid="_x0000_s761922" name="Equation" r:id="rId11" imgW="431640" imgH="419040" progId="Equation.DSMT4">
                  <p:embed/>
                </p:oleObj>
              </mc:Choice>
              <mc:Fallback>
                <p:oleObj name="Equation" r:id="rId11" imgW="431640" imgH="419040" progId="Equation.DSMT4">
                  <p:embed/>
                  <p:pic>
                    <p:nvPicPr>
                      <p:cNvPr id="326726" name="Object 70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6675" y="3095625"/>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7" name="Object 71"/>
          <p:cNvGraphicFramePr>
            <a:graphicFrameLocks noChangeAspect="1"/>
          </p:cNvGraphicFramePr>
          <p:nvPr/>
        </p:nvGraphicFramePr>
        <p:xfrm>
          <a:off x="8456613" y="3095625"/>
          <a:ext cx="617537" cy="422275"/>
        </p:xfrm>
        <a:graphic>
          <a:graphicData uri="http://schemas.openxmlformats.org/presentationml/2006/ole">
            <mc:AlternateContent xmlns:mc="http://schemas.openxmlformats.org/markup-compatibility/2006">
              <mc:Choice xmlns:v="urn:schemas-microsoft-com:vml" Requires="v">
                <p:oleObj spid="_x0000_s761923" name="Equation" r:id="rId13" imgW="469800" imgH="419040" progId="Equation.DSMT4">
                  <p:embed/>
                </p:oleObj>
              </mc:Choice>
              <mc:Fallback>
                <p:oleObj name="Equation" r:id="rId13" imgW="469800" imgH="419040" progId="Equation.DSMT4">
                  <p:embed/>
                  <p:pic>
                    <p:nvPicPr>
                      <p:cNvPr id="32672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6613" y="3095625"/>
                        <a:ext cx="617537"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326728" name="Object 72"/>
          <p:cNvGraphicFramePr>
            <a:graphicFrameLocks noChangeAspect="1"/>
          </p:cNvGraphicFramePr>
          <p:nvPr>
            <p:extLst/>
          </p:nvPr>
        </p:nvGraphicFramePr>
        <p:xfrm>
          <a:off x="3797300" y="3119438"/>
          <a:ext cx="484188" cy="422275"/>
        </p:xfrm>
        <a:graphic>
          <a:graphicData uri="http://schemas.openxmlformats.org/presentationml/2006/ole">
            <mc:AlternateContent xmlns:mc="http://schemas.openxmlformats.org/markup-compatibility/2006">
              <mc:Choice xmlns:v="urn:schemas-microsoft-com:vml" Requires="v">
                <p:oleObj spid="_x0000_s761924" name="Equation" r:id="rId15" imgW="368280" imgH="419040" progId="Equation.DSMT4">
                  <p:embed/>
                </p:oleObj>
              </mc:Choice>
              <mc:Fallback>
                <p:oleObj name="Equation" r:id="rId15" imgW="368280" imgH="419040" progId="Equation.DSMT4">
                  <p:embed/>
                  <p:pic>
                    <p:nvPicPr>
                      <p:cNvPr id="326728"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7300" y="3119438"/>
                        <a:ext cx="48418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326729" name="Text Box 73"/>
          <p:cNvSpPr txBox="1">
            <a:spLocks noChangeArrowheads="1"/>
          </p:cNvSpPr>
          <p:nvPr/>
        </p:nvSpPr>
        <p:spPr bwMode="auto">
          <a:xfrm>
            <a:off x="3378200" y="1830388"/>
            <a:ext cx="3321050" cy="519112"/>
          </a:xfrm>
          <a:prstGeom prst="rect">
            <a:avLst/>
          </a:prstGeom>
          <a:noFill/>
          <a:ln w="12700">
            <a:noFill/>
            <a:miter lim="800000"/>
            <a:headEnd type="none" w="lg" len="med"/>
            <a:tailEnd type="none" w="lg" len="med"/>
          </a:ln>
          <a:effectLst/>
        </p:spPr>
        <p:txBody>
          <a:bodyPr wrap="none">
            <a:spAutoFit/>
          </a:bodyPr>
          <a:lstStyle/>
          <a:p>
            <a:r>
              <a:rPr lang="en-US"/>
              <a:t>Minor loss coefficient</a:t>
            </a:r>
          </a:p>
        </p:txBody>
      </p:sp>
      <p:sp>
        <p:nvSpPr>
          <p:cNvPr id="326730" name="Text Box 74"/>
          <p:cNvSpPr txBox="1">
            <a:spLocks noChangeArrowheads="1"/>
          </p:cNvSpPr>
          <p:nvPr/>
        </p:nvSpPr>
        <p:spPr bwMode="auto">
          <a:xfrm>
            <a:off x="3486150" y="2435225"/>
            <a:ext cx="2620963" cy="519113"/>
          </a:xfrm>
          <a:prstGeom prst="rect">
            <a:avLst/>
          </a:prstGeom>
          <a:noFill/>
          <a:ln w="12700">
            <a:noFill/>
            <a:miter lim="800000"/>
            <a:headEnd type="none" w="lg" len="med"/>
            <a:tailEnd type="none" w="lg" len="med"/>
          </a:ln>
          <a:effectLst/>
        </p:spPr>
        <p:txBody>
          <a:bodyPr wrap="none">
            <a:spAutoFit/>
          </a:bodyPr>
          <a:lstStyle/>
          <a:p>
            <a:r>
              <a:rPr lang="en-US"/>
              <a:t>Expansion losses</a:t>
            </a:r>
          </a:p>
        </p:txBody>
      </p:sp>
      <p:sp>
        <p:nvSpPr>
          <p:cNvPr id="326731" name="Line 75"/>
          <p:cNvSpPr>
            <a:spLocks noChangeShapeType="1"/>
          </p:cNvSpPr>
          <p:nvPr/>
        </p:nvSpPr>
        <p:spPr bwMode="auto">
          <a:xfrm flipV="1">
            <a:off x="2624138" y="2732088"/>
            <a:ext cx="831850" cy="2968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6732" name="Freeform 76"/>
          <p:cNvSpPr>
            <a:spLocks/>
          </p:cNvSpPr>
          <p:nvPr/>
        </p:nvSpPr>
        <p:spPr bwMode="auto">
          <a:xfrm>
            <a:off x="1508125" y="2232025"/>
            <a:ext cx="1900238" cy="695325"/>
          </a:xfrm>
          <a:custGeom>
            <a:avLst/>
            <a:gdLst/>
            <a:ahLst/>
            <a:cxnLst>
              <a:cxn ang="0">
                <a:pos x="0" y="157"/>
              </a:cxn>
              <a:cxn ang="0">
                <a:pos x="352" y="412"/>
              </a:cxn>
              <a:cxn ang="0">
                <a:pos x="1197" y="0"/>
              </a:cxn>
            </a:cxnLst>
            <a:rect l="0" t="0" r="r" b="b"/>
            <a:pathLst>
              <a:path w="1197" h="438">
                <a:moveTo>
                  <a:pt x="0" y="157"/>
                </a:moveTo>
                <a:cubicBezTo>
                  <a:pt x="76" y="297"/>
                  <a:pt x="153" y="438"/>
                  <a:pt x="352" y="412"/>
                </a:cubicBezTo>
                <a:cubicBezTo>
                  <a:pt x="551" y="386"/>
                  <a:pt x="874" y="193"/>
                  <a:pt x="1197" y="0"/>
                </a:cubicBezTo>
              </a:path>
            </a:pathLst>
          </a:custGeom>
          <a:noFill/>
          <a:ln w="12700" cap="flat" cmpd="sng">
            <a:solidFill>
              <a:schemeClr val="tx1"/>
            </a:solidFill>
            <a:prstDash val="solid"/>
            <a:round/>
            <a:headEnd type="none" w="lg" len="med"/>
            <a:tailEnd type="triangle" w="med" len="med"/>
          </a:ln>
          <a:effectLst/>
        </p:spPr>
        <p:txBody>
          <a:bodyPr wrap="none" anchor="ctr">
            <a:spAutoFit/>
          </a:bodyPr>
          <a:lstStyle/>
          <a:p>
            <a:endParaRPr lang="en-US"/>
          </a:p>
        </p:txBody>
      </p:sp>
      <p:grpSp>
        <p:nvGrpSpPr>
          <p:cNvPr id="66" name="Group 65"/>
          <p:cNvGrpSpPr/>
          <p:nvPr/>
        </p:nvGrpSpPr>
        <p:grpSpPr>
          <a:xfrm>
            <a:off x="687022" y="3969721"/>
            <a:ext cx="2456490" cy="570529"/>
            <a:chOff x="687022" y="3969721"/>
            <a:chExt cx="2456490" cy="570529"/>
          </a:xfrm>
        </p:grpSpPr>
        <p:sp>
          <p:nvSpPr>
            <p:cNvPr id="63" name="Left Brace 62"/>
            <p:cNvSpPr/>
            <p:nvPr/>
          </p:nvSpPr>
          <p:spPr bwMode="auto">
            <a:xfrm rot="16200000" flipV="1">
              <a:off x="2329536" y="3335855"/>
              <a:ext cx="180110" cy="1447842"/>
            </a:xfrm>
            <a:prstGeom prst="leftBrace">
              <a:avLst>
                <a:gd name="adj1" fmla="val 8333"/>
                <a:gd name="adj2" fmla="val 50638"/>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5" name="Straight Arrow Connector 64"/>
            <p:cNvCxnSpPr>
              <a:cxnSpLocks/>
              <a:stCxn id="63" idx="1"/>
            </p:cNvCxnSpPr>
            <p:nvPr/>
          </p:nvCxnSpPr>
          <p:spPr bwMode="auto">
            <a:xfrm flipH="1">
              <a:off x="687022" y="4149831"/>
              <a:ext cx="1723332" cy="390419"/>
            </a:xfrm>
            <a:prstGeom prst="straightConnector1">
              <a:avLst/>
            </a:prstGeom>
            <a:noFill/>
            <a:ln w="12700" cap="flat" cmpd="sng" algn="ctr">
              <a:solidFill>
                <a:schemeClr val="accent4"/>
              </a:solidFill>
              <a:prstDash val="solid"/>
              <a:round/>
              <a:headEnd type="none" w="lg" len="med"/>
              <a:tailEnd type="arrow"/>
            </a:ln>
            <a:effectLst/>
          </p:spPr>
        </p:cxnSp>
      </p:grpSp>
      <p:sp>
        <p:nvSpPr>
          <p:cNvPr id="67" name="Oval 66"/>
          <p:cNvSpPr/>
          <p:nvPr/>
        </p:nvSpPr>
        <p:spPr bwMode="auto">
          <a:xfrm>
            <a:off x="903514" y="2971800"/>
            <a:ext cx="783772"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aphicFrame>
        <p:nvGraphicFramePr>
          <p:cNvPr id="68" name="Object 70 2"/>
          <p:cNvGraphicFramePr>
            <a:graphicFrameLocks noChangeAspect="1"/>
          </p:cNvGraphicFramePr>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761925" name="Equation" r:id="rId17" imgW="431640" imgH="419040" progId="Equation.DSMT4">
                  <p:embed/>
                </p:oleObj>
              </mc:Choice>
              <mc:Fallback>
                <p:oleObj name="Equation" r:id="rId17" imgW="431640" imgH="419040" progId="Equation.DSMT4">
                  <p:embed/>
                  <p:pic>
                    <p:nvPicPr>
                      <p:cNvPr id="68" name="Object 70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72" name="Group 71"/>
          <p:cNvGrpSpPr/>
          <p:nvPr/>
        </p:nvGrpSpPr>
        <p:grpSpPr>
          <a:xfrm>
            <a:off x="1572506" y="3408503"/>
            <a:ext cx="4816894" cy="805498"/>
            <a:chOff x="1572506" y="3408503"/>
            <a:chExt cx="4816894" cy="805498"/>
          </a:xfrm>
        </p:grpSpPr>
        <p:sp>
          <p:nvSpPr>
            <p:cNvPr id="69" name="TextBox 68"/>
            <p:cNvSpPr txBox="1"/>
            <p:nvPr/>
          </p:nvSpPr>
          <p:spPr>
            <a:xfrm>
              <a:off x="3396914" y="3690781"/>
              <a:ext cx="2992486" cy="523220"/>
            </a:xfrm>
            <a:prstGeom prst="rect">
              <a:avLst/>
            </a:prstGeom>
            <a:noFill/>
          </p:spPr>
          <p:txBody>
            <a:bodyPr wrap="none" rtlCol="0">
              <a:spAutoFit/>
            </a:bodyPr>
            <a:lstStyle/>
            <a:p>
              <a:r>
                <a:rPr lang="en-US" dirty="0">
                  <a:solidFill>
                    <a:schemeClr val="accent4"/>
                  </a:solidFill>
                </a:rPr>
                <a:t>This is </a:t>
              </a:r>
              <a:r>
                <a:rPr lang="en-US" dirty="0" err="1">
                  <a:solidFill>
                    <a:schemeClr val="accent4"/>
                  </a:solidFill>
                </a:rPr>
                <a:t>V</a:t>
              </a:r>
              <a:r>
                <a:rPr lang="en-US" baseline="-25000" dirty="0" err="1">
                  <a:solidFill>
                    <a:schemeClr val="accent4"/>
                  </a:solidFill>
                </a:rPr>
                <a:t>out</a:t>
              </a:r>
              <a:r>
                <a:rPr lang="en-US" dirty="0">
                  <a:solidFill>
                    <a:schemeClr val="accent4"/>
                  </a:solidFill>
                </a:rPr>
                <a:t>, not V</a:t>
              </a:r>
              <a:r>
                <a:rPr lang="en-US" baseline="-25000" dirty="0">
                  <a:solidFill>
                    <a:schemeClr val="accent4"/>
                  </a:solidFill>
                </a:rPr>
                <a:t>in</a:t>
              </a:r>
            </a:p>
          </p:txBody>
        </p:sp>
        <p:cxnSp>
          <p:nvCxnSpPr>
            <p:cNvPr id="71" name="Straight Arrow Connector 70"/>
            <p:cNvCxnSpPr>
              <a:stCxn id="69" idx="1"/>
              <a:endCxn id="67" idx="5"/>
            </p:cNvCxnSpPr>
            <p:nvPr/>
          </p:nvCxnSpPr>
          <p:spPr bwMode="auto">
            <a:xfrm rot="10800000">
              <a:off x="1572506" y="3408503"/>
              <a:ext cx="1824409" cy="543888"/>
            </a:xfrm>
            <a:prstGeom prst="curvedConnector2">
              <a:avLst/>
            </a:prstGeom>
            <a:noFill/>
            <a:ln w="12700" cap="flat" cmpd="sng" algn="ctr">
              <a:solidFill>
                <a:schemeClr val="accent4"/>
              </a:solidFill>
              <a:prstDash val="solid"/>
              <a:round/>
              <a:headEnd type="none" w="lg" len="med"/>
              <a:tailEnd type="arrow"/>
            </a:ln>
            <a:effectLst/>
          </p:spPr>
        </p:cxnSp>
      </p:grpSp>
      <p:sp>
        <p:nvSpPr>
          <p:cNvPr id="73" name="Line 47 2"/>
          <p:cNvSpPr>
            <a:spLocks noChangeShapeType="1"/>
          </p:cNvSpPr>
          <p:nvPr/>
        </p:nvSpPr>
        <p:spPr bwMode="auto">
          <a:xfrm flipV="1">
            <a:off x="3478790" y="4185372"/>
            <a:ext cx="2848985" cy="0"/>
          </a:xfrm>
          <a:prstGeom prst="line">
            <a:avLst/>
          </a:prstGeom>
          <a:noFill/>
          <a:ln w="12700">
            <a:solidFill>
              <a:schemeClr val="tx1"/>
            </a:solidFill>
            <a:round/>
            <a:headEnd/>
            <a:tailEnd/>
          </a:ln>
          <a:effectLst/>
        </p:spPr>
        <p:txBody>
          <a:bodyPr wrap="none" anchor="ctr"/>
          <a:lstStyle/>
          <a:p>
            <a:endParaRPr lang="en-US"/>
          </a:p>
        </p:txBody>
      </p:sp>
      <p:sp>
        <p:nvSpPr>
          <p:cNvPr id="74" name="TextBox 73"/>
          <p:cNvSpPr txBox="1"/>
          <p:nvPr/>
        </p:nvSpPr>
        <p:spPr>
          <a:xfrm>
            <a:off x="6978770" y="1457864"/>
            <a:ext cx="1763624" cy="400110"/>
          </a:xfrm>
          <a:prstGeom prst="rect">
            <a:avLst/>
          </a:prstGeom>
          <a:noFill/>
        </p:spPr>
        <p:txBody>
          <a:bodyPr wrap="none" rtlCol="0">
            <a:spAutoFit/>
          </a:bodyPr>
          <a:lstStyle/>
          <a:p>
            <a:r>
              <a:rPr lang="en-US" sz="2000" dirty="0"/>
              <a:t>e for expansion</a:t>
            </a:r>
          </a:p>
        </p:txBody>
      </p:sp>
      <p:cxnSp>
        <p:nvCxnSpPr>
          <p:cNvPr id="76" name="Straight Arrow Connector 75"/>
          <p:cNvCxnSpPr/>
          <p:nvPr/>
        </p:nvCxnSpPr>
        <p:spPr bwMode="auto">
          <a:xfrm flipH="1">
            <a:off x="7090913" y="1777042"/>
            <a:ext cx="8627" cy="46582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a:off x="7099540" y="1759789"/>
            <a:ext cx="845388" cy="534837"/>
          </a:xfrm>
          <a:prstGeom prst="curvedConnector3">
            <a:avLst>
              <a:gd name="adj1" fmla="val 100000"/>
            </a:avLst>
          </a:prstGeom>
          <a:solidFill>
            <a:schemeClr val="accent1"/>
          </a:solidFill>
          <a:ln w="12700" cap="flat" cmpd="sng" algn="ctr">
            <a:solidFill>
              <a:schemeClr val="tx1"/>
            </a:solidFill>
            <a:prstDash val="solid"/>
            <a:round/>
            <a:headEnd type="none" w="lg" len="med"/>
            <a:tailEnd type="arrow"/>
          </a:ln>
          <a:effectLst/>
        </p:spPr>
      </p:cxnSp>
      <p:sp>
        <p:nvSpPr>
          <p:cNvPr id="75" name="Oval 74"/>
          <p:cNvSpPr/>
          <p:nvPr/>
        </p:nvSpPr>
        <p:spPr bwMode="auto">
          <a:xfrm>
            <a:off x="1508125" y="4625791"/>
            <a:ext cx="1498309" cy="51162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9" name="Group 78"/>
          <p:cNvGrpSpPr/>
          <p:nvPr/>
        </p:nvGrpSpPr>
        <p:grpSpPr>
          <a:xfrm>
            <a:off x="261527" y="5118100"/>
            <a:ext cx="3031856" cy="751820"/>
            <a:chOff x="630144" y="3753538"/>
            <a:chExt cx="3031856" cy="751820"/>
          </a:xfrm>
        </p:grpSpPr>
        <p:sp>
          <p:nvSpPr>
            <p:cNvPr id="80" name="TextBox 79"/>
            <p:cNvSpPr txBox="1"/>
            <p:nvPr/>
          </p:nvSpPr>
          <p:spPr>
            <a:xfrm>
              <a:off x="630144" y="3982138"/>
              <a:ext cx="3031856" cy="523220"/>
            </a:xfrm>
            <a:prstGeom prst="rect">
              <a:avLst/>
            </a:prstGeom>
            <a:noFill/>
          </p:spPr>
          <p:txBody>
            <a:bodyPr wrap="none" rtlCol="0">
              <a:spAutoFit/>
            </a:bodyPr>
            <a:lstStyle/>
            <a:p>
              <a:r>
                <a:rPr lang="en-US" i="1" dirty="0">
                  <a:solidFill>
                    <a:schemeClr val="accent4"/>
                  </a:solidFill>
                </a:rPr>
                <a:t>Vena </a:t>
              </a:r>
              <a:r>
                <a:rPr lang="en-US" i="1" dirty="0" err="1">
                  <a:solidFill>
                    <a:schemeClr val="accent4"/>
                  </a:solidFill>
                </a:rPr>
                <a:t>contracta</a:t>
              </a:r>
              <a:r>
                <a:rPr lang="en-US" i="1" dirty="0">
                  <a:solidFill>
                    <a:schemeClr val="accent4"/>
                  </a:solidFill>
                </a:rPr>
                <a:t> </a:t>
              </a:r>
              <a:r>
                <a:rPr lang="en-US" dirty="0">
                  <a:solidFill>
                    <a:schemeClr val="accent4"/>
                  </a:solidFill>
                </a:rPr>
                <a:t>area</a:t>
              </a:r>
            </a:p>
          </p:txBody>
        </p:sp>
        <p:cxnSp>
          <p:nvCxnSpPr>
            <p:cNvPr id="81" name="Straight Arrow Connector 80"/>
            <p:cNvCxnSpPr>
              <a:stCxn id="80" idx="0"/>
            </p:cNvCxnSpPr>
            <p:nvPr/>
          </p:nvCxnSpPr>
          <p:spPr bwMode="auto">
            <a:xfrm flipV="1">
              <a:off x="2146072" y="3753538"/>
              <a:ext cx="168303" cy="228600"/>
            </a:xfrm>
            <a:prstGeom prst="straightConnector1">
              <a:avLst/>
            </a:prstGeom>
            <a:noFill/>
            <a:ln w="12700" cap="flat" cmpd="sng" algn="ctr">
              <a:solidFill>
                <a:schemeClr val="accent4"/>
              </a:solidFill>
              <a:prstDash val="solid"/>
              <a:round/>
              <a:headEnd type="none" w="lg" len="med"/>
              <a:tailEnd type="arrow"/>
            </a:ln>
            <a:effectLst/>
          </p:spPr>
        </p:cxnSp>
      </p:grpSp>
      <p:sp>
        <p:nvSpPr>
          <p:cNvPr id="5" name="Freeform 4"/>
          <p:cNvSpPr/>
          <p:nvPr/>
        </p:nvSpPr>
        <p:spPr bwMode="auto">
          <a:xfrm>
            <a:off x="3211033" y="5311029"/>
            <a:ext cx="2800324" cy="728264"/>
          </a:xfrm>
          <a:custGeom>
            <a:avLst/>
            <a:gdLst>
              <a:gd name="connsiteX0" fmla="*/ 0 w 2800324"/>
              <a:gd name="connsiteY0" fmla="*/ 302962 h 728264"/>
              <a:gd name="connsiteX1" fmla="*/ 2413590 w 2800324"/>
              <a:gd name="connsiteY1" fmla="*/ 15883 h 728264"/>
              <a:gd name="connsiteX2" fmla="*/ 2764465 w 2800324"/>
              <a:gd name="connsiteY2" fmla="*/ 728264 h 728264"/>
            </a:gdLst>
            <a:ahLst/>
            <a:cxnLst>
              <a:cxn ang="0">
                <a:pos x="connsiteX0" y="connsiteY0"/>
              </a:cxn>
              <a:cxn ang="0">
                <a:pos x="connsiteX1" y="connsiteY1"/>
              </a:cxn>
              <a:cxn ang="0">
                <a:pos x="connsiteX2" y="connsiteY2"/>
              </a:cxn>
            </a:cxnLst>
            <a:rect l="l" t="t" r="r" b="b"/>
            <a:pathLst>
              <a:path w="2800324" h="728264">
                <a:moveTo>
                  <a:pt x="0" y="302962"/>
                </a:moveTo>
                <a:cubicBezTo>
                  <a:pt x="976423" y="123980"/>
                  <a:pt x="1952846" y="-55001"/>
                  <a:pt x="2413590" y="15883"/>
                </a:cubicBezTo>
                <a:cubicBezTo>
                  <a:pt x="2874334" y="86767"/>
                  <a:pt x="2819399" y="407515"/>
                  <a:pt x="2764465" y="728264"/>
                </a:cubicBezTo>
              </a:path>
            </a:pathLst>
          </a:custGeom>
          <a:noFill/>
          <a:ln w="25400" cap="flat" cmpd="sng" algn="ctr">
            <a:solidFill>
              <a:schemeClr val="accent4"/>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a:extLst>
              <a:ext uri="{FF2B5EF4-FFF2-40B4-BE49-F238E27FC236}">
                <a16:creationId xmlns:a16="http://schemas.microsoft.com/office/drawing/2014/main" id="{188C8AF2-A9E6-488A-B228-27E593E68B2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52376" y="1728872"/>
            <a:ext cx="1614416" cy="784594"/>
          </a:xfrm>
          <a:prstGeom prst="rect">
            <a:avLst/>
          </a:prstGeom>
        </p:spPr>
      </p:pic>
      <p:pic>
        <p:nvPicPr>
          <p:cNvPr id="6" name="Picture 5">
            <a:extLst>
              <a:ext uri="{FF2B5EF4-FFF2-40B4-BE49-F238E27FC236}">
                <a16:creationId xmlns:a16="http://schemas.microsoft.com/office/drawing/2014/main" id="{DB14B108-FDD1-46CC-AF71-551C5B83FBF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4633" y="1906257"/>
            <a:ext cx="1895464" cy="772513"/>
          </a:xfrm>
          <a:prstGeom prst="rect">
            <a:avLst/>
          </a:prstGeom>
        </p:spPr>
      </p:pic>
      <p:pic>
        <p:nvPicPr>
          <p:cNvPr id="13" name="Picture 12">
            <a:extLst>
              <a:ext uri="{FF2B5EF4-FFF2-40B4-BE49-F238E27FC236}">
                <a16:creationId xmlns:a16="http://schemas.microsoft.com/office/drawing/2014/main" id="{CF1C6C3F-91B5-494C-8F67-B58B5EB76952}"/>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54433" y="5798195"/>
            <a:ext cx="3361294" cy="769158"/>
          </a:xfrm>
          <a:prstGeom prst="rect">
            <a:avLst/>
          </a:prstGeom>
        </p:spPr>
      </p:pic>
    </p:spTree>
    <p:extLst>
      <p:ext uri="{BB962C8B-B14F-4D97-AF65-F5344CB8AC3E}">
        <p14:creationId xmlns:p14="http://schemas.microsoft.com/office/powerpoint/2010/main" val="23050044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1281112" y="228600"/>
            <a:ext cx="6810376" cy="1143000"/>
          </a:xfrm>
        </p:spPr>
        <p:txBody>
          <a:bodyPr/>
          <a:lstStyle/>
          <a:p>
            <a:r>
              <a:rPr lang="en-US" sz="4000" dirty="0"/>
              <a:t>Minor Loss Coefficient for an Orifice in a pipe</a:t>
            </a:r>
          </a:p>
        </p:txBody>
      </p:sp>
      <p:sp>
        <p:nvSpPr>
          <p:cNvPr id="83" name="Oval 8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5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28" y="2325688"/>
            <a:ext cx="9738991"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10"/>
          <p:cNvGrpSpPr>
            <a:grpSpLocks/>
          </p:cNvGrpSpPr>
          <p:nvPr/>
        </p:nvGrpSpPr>
        <p:grpSpPr bwMode="auto">
          <a:xfrm>
            <a:off x="1551782" y="4448150"/>
            <a:ext cx="4506913" cy="1047542"/>
            <a:chOff x="2864" y="-287"/>
            <a:chExt cx="2839" cy="1388"/>
          </a:xfrm>
        </p:grpSpPr>
        <p:sp>
          <p:nvSpPr>
            <p:cNvPr id="84" name="Freeform 11"/>
            <p:cNvSpPr>
              <a:spLocks/>
            </p:cNvSpPr>
            <p:nvPr/>
          </p:nvSpPr>
          <p:spPr bwMode="auto">
            <a:xfrm>
              <a:off x="2864" y="176"/>
              <a:ext cx="2776" cy="488"/>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85" name="Line 12"/>
            <p:cNvSpPr>
              <a:spLocks noChangeShapeType="1"/>
            </p:cNvSpPr>
            <p:nvPr/>
          </p:nvSpPr>
          <p:spPr bwMode="auto">
            <a:xfrm>
              <a:off x="3164" y="432"/>
              <a:ext cx="4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6" name="Freeform 13"/>
            <p:cNvSpPr>
              <a:spLocks/>
            </p:cNvSpPr>
            <p:nvPr/>
          </p:nvSpPr>
          <p:spPr bwMode="auto">
            <a:xfrm>
              <a:off x="2864" y="-287"/>
              <a:ext cx="2784" cy="615"/>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87" name="Freeform 14"/>
            <p:cNvSpPr>
              <a:spLocks/>
            </p:cNvSpPr>
            <p:nvPr/>
          </p:nvSpPr>
          <p:spPr bwMode="auto">
            <a:xfrm flipV="1">
              <a:off x="2864" y="520"/>
              <a:ext cx="2776" cy="581"/>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nvGrpSpPr>
            <p:cNvPr id="88" name="Group 15"/>
            <p:cNvGrpSpPr>
              <a:grpSpLocks/>
            </p:cNvGrpSpPr>
            <p:nvPr/>
          </p:nvGrpSpPr>
          <p:grpSpPr bwMode="auto">
            <a:xfrm>
              <a:off x="4256" y="511"/>
              <a:ext cx="1447" cy="590"/>
              <a:chOff x="2448" y="1482"/>
              <a:chExt cx="1447" cy="590"/>
            </a:xfrm>
          </p:grpSpPr>
          <p:sp>
            <p:nvSpPr>
              <p:cNvPr id="94" name="Freeform 16"/>
              <p:cNvSpPr>
                <a:spLocks/>
              </p:cNvSpPr>
              <p:nvPr/>
            </p:nvSpPr>
            <p:spPr bwMode="auto">
              <a:xfrm>
                <a:off x="2448" y="1482"/>
                <a:ext cx="1447" cy="590"/>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5" name="Freeform 17"/>
              <p:cNvSpPr>
                <a:spLocks/>
              </p:cNvSpPr>
              <p:nvPr/>
            </p:nvSpPr>
            <p:spPr bwMode="auto">
              <a:xfrm>
                <a:off x="3162" y="1781"/>
                <a:ext cx="381" cy="247"/>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6" name="Freeform 18"/>
              <p:cNvSpPr>
                <a:spLocks/>
              </p:cNvSpPr>
              <p:nvPr/>
            </p:nvSpPr>
            <p:spPr bwMode="auto">
              <a:xfrm>
                <a:off x="2793" y="1683"/>
                <a:ext cx="303" cy="354"/>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7" name="Freeform 19"/>
              <p:cNvSpPr>
                <a:spLocks/>
              </p:cNvSpPr>
              <p:nvPr/>
            </p:nvSpPr>
            <p:spPr bwMode="auto">
              <a:xfrm>
                <a:off x="2472" y="1674"/>
                <a:ext cx="273" cy="366"/>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nvGrpSpPr>
            <p:cNvPr id="89" name="Group 20"/>
            <p:cNvGrpSpPr>
              <a:grpSpLocks/>
            </p:cNvGrpSpPr>
            <p:nvPr/>
          </p:nvGrpSpPr>
          <p:grpSpPr bwMode="auto">
            <a:xfrm flipV="1">
              <a:off x="4256" y="-287"/>
              <a:ext cx="1447" cy="621"/>
              <a:chOff x="2448" y="1482"/>
              <a:chExt cx="1447" cy="621"/>
            </a:xfrm>
          </p:grpSpPr>
          <p:sp>
            <p:nvSpPr>
              <p:cNvPr id="90" name="Freeform 21"/>
              <p:cNvSpPr>
                <a:spLocks/>
              </p:cNvSpPr>
              <p:nvPr/>
            </p:nvSpPr>
            <p:spPr bwMode="auto">
              <a:xfrm>
                <a:off x="2448" y="1482"/>
                <a:ext cx="1447" cy="621"/>
              </a:xfrm>
              <a:custGeom>
                <a:avLst/>
                <a:gdLst/>
                <a:ahLst/>
                <a:cxnLst>
                  <a:cxn ang="0">
                    <a:pos x="0" y="2"/>
                  </a:cxn>
                  <a:cxn ang="0">
                    <a:pos x="920" y="162"/>
                  </a:cxn>
                  <a:cxn ang="0">
                    <a:pos x="0" y="162"/>
                  </a:cxn>
                  <a:cxn ang="0">
                    <a:pos x="0" y="2"/>
                  </a:cxn>
                </a:cxnLst>
                <a:rect l="0" t="0" r="r" b="b"/>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a:effectLst/>
            </p:spPr>
            <p:txBody>
              <a:bodyPr wrap="none" anchor="ctr"/>
              <a:lstStyle/>
              <a:p>
                <a:endParaRPr lang="en-US"/>
              </a:p>
            </p:txBody>
          </p:sp>
          <p:sp>
            <p:nvSpPr>
              <p:cNvPr id="91" name="Freeform 22"/>
              <p:cNvSpPr>
                <a:spLocks/>
              </p:cNvSpPr>
              <p:nvPr/>
            </p:nvSpPr>
            <p:spPr bwMode="auto">
              <a:xfrm>
                <a:off x="3162" y="1793"/>
                <a:ext cx="381" cy="249"/>
              </a:xfrm>
              <a:custGeom>
                <a:avLst/>
                <a:gdLst/>
                <a:ahLst/>
                <a:cxnLst>
                  <a:cxn ang="0">
                    <a:pos x="15" y="0"/>
                  </a:cxn>
                  <a:cxn ang="0">
                    <a:pos x="153" y="54"/>
                  </a:cxn>
                  <a:cxn ang="0">
                    <a:pos x="0" y="63"/>
                  </a:cxn>
                </a:cxnLst>
                <a:rect l="0" t="0" r="r" b="b"/>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2" name="Freeform 23"/>
              <p:cNvSpPr>
                <a:spLocks/>
              </p:cNvSpPr>
              <p:nvPr/>
            </p:nvSpPr>
            <p:spPr bwMode="auto">
              <a:xfrm>
                <a:off x="2793" y="1699"/>
                <a:ext cx="244" cy="351"/>
              </a:xfrm>
              <a:custGeom>
                <a:avLst/>
                <a:gdLst/>
                <a:ahLst/>
                <a:cxnLst>
                  <a:cxn ang="0">
                    <a:pos x="0" y="0"/>
                  </a:cxn>
                  <a:cxn ang="0">
                    <a:pos x="99" y="48"/>
                  </a:cxn>
                  <a:cxn ang="0">
                    <a:pos x="0" y="90"/>
                  </a:cxn>
                </a:cxnLst>
                <a:rect l="0" t="0" r="r" b="b"/>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sp>
            <p:nvSpPr>
              <p:cNvPr id="93" name="Freeform 24"/>
              <p:cNvSpPr>
                <a:spLocks/>
              </p:cNvSpPr>
              <p:nvPr/>
            </p:nvSpPr>
            <p:spPr bwMode="auto">
              <a:xfrm>
                <a:off x="2472" y="1690"/>
                <a:ext cx="273" cy="363"/>
              </a:xfrm>
              <a:custGeom>
                <a:avLst/>
                <a:gdLst/>
                <a:ahLst/>
                <a:cxnLst>
                  <a:cxn ang="0">
                    <a:pos x="108" y="89"/>
                  </a:cxn>
                  <a:cxn ang="0">
                    <a:pos x="21" y="81"/>
                  </a:cxn>
                  <a:cxn ang="0">
                    <a:pos x="15" y="18"/>
                  </a:cxn>
                  <a:cxn ang="0">
                    <a:pos x="111" y="0"/>
                  </a:cxn>
                </a:cxnLst>
                <a:rect l="0" t="0" r="r" b="b"/>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a:effectLst/>
            </p:spPr>
            <p:txBody>
              <a:bodyPr wrap="none" anchor="ctr"/>
              <a:lstStyle/>
              <a:p>
                <a:endParaRPr lang="en-US"/>
              </a:p>
            </p:txBody>
          </p:sp>
        </p:grpSp>
      </p:grpSp>
      <p:sp>
        <p:nvSpPr>
          <p:cNvPr id="2" name="TextBox 1"/>
          <p:cNvSpPr txBox="1"/>
          <p:nvPr/>
        </p:nvSpPr>
        <p:spPr>
          <a:xfrm>
            <a:off x="496308" y="1605290"/>
            <a:ext cx="6617517" cy="523220"/>
          </a:xfrm>
          <a:prstGeom prst="rect">
            <a:avLst/>
          </a:prstGeom>
          <a:noFill/>
        </p:spPr>
        <p:txBody>
          <a:bodyPr wrap="none" rtlCol="0">
            <a:spAutoFit/>
          </a:bodyPr>
          <a:lstStyle/>
          <a:p>
            <a:r>
              <a:rPr lang="en-US" dirty="0"/>
              <a:t>The expansion starts from the vena </a:t>
            </a:r>
            <a:r>
              <a:rPr lang="en-US" dirty="0" err="1"/>
              <a:t>contracta</a:t>
            </a:r>
            <a:endParaRPr lang="en-US" dirty="0"/>
          </a:p>
        </p:txBody>
      </p:sp>
    </p:spTree>
    <p:extLst>
      <p:ext uri="{BB962C8B-B14F-4D97-AF65-F5344CB8AC3E}">
        <p14:creationId xmlns:p14="http://schemas.microsoft.com/office/powerpoint/2010/main" val="31451020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228600"/>
            <a:ext cx="8630174" cy="1143000"/>
          </a:xfrm>
        </p:spPr>
        <p:txBody>
          <a:bodyPr/>
          <a:lstStyle/>
          <a:p>
            <a:r>
              <a:rPr lang="en-US" dirty="0"/>
              <a:t>Equation for the diameter of an orifice in a pipe given a head loss</a:t>
            </a:r>
          </a:p>
        </p:txBody>
      </p:sp>
      <p:pic>
        <p:nvPicPr>
          <p:cNvPr id="3" name="Picture 9"/>
          <p:cNvPicPr>
            <a:picLocks noChangeAspect="1" noChangeArrowheads="1"/>
          </p:cNvPicPr>
          <p:nvPr/>
        </p:nvPicPr>
        <p:blipFill>
          <a:blip r:embed="rId6" cstate="print"/>
          <a:srcRect t="50042"/>
          <a:stretch>
            <a:fillRect/>
          </a:stretch>
        </p:blipFill>
        <p:spPr bwMode="auto">
          <a:xfrm>
            <a:off x="5350933" y="5366224"/>
            <a:ext cx="3793067" cy="1491776"/>
          </a:xfrm>
          <a:prstGeom prst="rect">
            <a:avLst/>
          </a:prstGeom>
          <a:noFill/>
          <a:ln w="9525">
            <a:noFill/>
            <a:miter lim="800000"/>
            <a:headEnd/>
            <a:tailEnd/>
          </a:ln>
          <a:effectLst/>
        </p:spPr>
      </p:pic>
      <p:sp>
        <p:nvSpPr>
          <p:cNvPr id="4" name="TextBox 3"/>
          <p:cNvSpPr txBox="1"/>
          <p:nvPr/>
        </p:nvSpPr>
        <p:spPr>
          <a:xfrm>
            <a:off x="6570922" y="3732028"/>
            <a:ext cx="2434856" cy="1384995"/>
          </a:xfrm>
          <a:prstGeom prst="rect">
            <a:avLst/>
          </a:prstGeom>
          <a:noFill/>
        </p:spPr>
        <p:txBody>
          <a:bodyPr wrap="square" rtlCol="0">
            <a:spAutoFit/>
          </a:bodyPr>
          <a:lstStyle/>
          <a:p>
            <a:r>
              <a:rPr lang="en-US" dirty="0"/>
              <a:t>Minor losses dominate, thus h</a:t>
            </a:r>
            <a:r>
              <a:rPr lang="en-US" baseline="-25000" dirty="0"/>
              <a:t>e</a:t>
            </a:r>
            <a:r>
              <a:rPr lang="en-US" dirty="0"/>
              <a:t> = </a:t>
            </a:r>
            <a:r>
              <a:rPr lang="en-US" dirty="0" err="1"/>
              <a:t>h</a:t>
            </a:r>
            <a:r>
              <a:rPr lang="en-US" baseline="-25000" dirty="0" err="1"/>
              <a:t>L</a:t>
            </a:r>
            <a:endParaRPr lang="en-US" baseline="-25000" dirty="0"/>
          </a:p>
        </p:txBody>
      </p:sp>
      <p:grpSp>
        <p:nvGrpSpPr>
          <p:cNvPr id="14" name="Group 13"/>
          <p:cNvGrpSpPr/>
          <p:nvPr/>
        </p:nvGrpSpPr>
        <p:grpSpPr>
          <a:xfrm>
            <a:off x="1797027" y="1712332"/>
            <a:ext cx="3563252" cy="2157926"/>
            <a:chOff x="1797027" y="1712332"/>
            <a:chExt cx="3563252" cy="2157926"/>
          </a:xfrm>
        </p:grpSpPr>
        <p:cxnSp>
          <p:nvCxnSpPr>
            <p:cNvPr id="11" name="Straight Arrow Connector 10"/>
            <p:cNvCxnSpPr>
              <a:cxnSpLocks/>
              <a:stCxn id="9" idx="6"/>
              <a:endCxn id="17" idx="1"/>
            </p:cNvCxnSpPr>
            <p:nvPr/>
          </p:nvCxnSpPr>
          <p:spPr bwMode="auto">
            <a:xfrm>
              <a:off x="2427890" y="2182662"/>
              <a:ext cx="1607164" cy="725048"/>
            </a:xfrm>
            <a:prstGeom prst="straightConnector1">
              <a:avLst/>
            </a:prstGeom>
            <a:solidFill>
              <a:schemeClr val="accent1"/>
            </a:solidFill>
            <a:ln w="12700" cap="flat" cmpd="sng" algn="ctr">
              <a:solidFill>
                <a:schemeClr val="accent4"/>
              </a:solidFill>
              <a:prstDash val="solid"/>
              <a:round/>
              <a:headEnd type="none" w="lg" len="med"/>
              <a:tailEnd type="arrow"/>
            </a:ln>
            <a:effectLst/>
          </p:spPr>
        </p:cxnSp>
        <p:sp>
          <p:nvSpPr>
            <p:cNvPr id="9" name="Oval 8"/>
            <p:cNvSpPr/>
            <p:nvPr/>
          </p:nvSpPr>
          <p:spPr bwMode="auto">
            <a:xfrm>
              <a:off x="1797027" y="1712332"/>
              <a:ext cx="630863" cy="940659"/>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Oval 16"/>
            <p:cNvSpPr/>
            <p:nvPr/>
          </p:nvSpPr>
          <p:spPr bwMode="auto">
            <a:xfrm>
              <a:off x="3807681" y="2742563"/>
              <a:ext cx="1552598" cy="1127695"/>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pic>
        <p:nvPicPr>
          <p:cNvPr id="13" name="Picture 5"/>
          <p:cNvPicPr>
            <a:picLocks noChangeAspect="1" noChangeArrowheads="1"/>
          </p:cNvPicPr>
          <p:nvPr/>
        </p:nvPicPr>
        <p:blipFill rotWithShape="1">
          <a:blip r:embed="rId7" cstate="print"/>
          <a:srcRect l="48345" t="70824" r="37814" b="4502"/>
          <a:stretch/>
        </p:blipFill>
        <p:spPr bwMode="auto">
          <a:xfrm>
            <a:off x="7862780" y="1500950"/>
            <a:ext cx="1004774" cy="2388161"/>
          </a:xfrm>
          <a:prstGeom prst="rect">
            <a:avLst/>
          </a:prstGeom>
          <a:noFill/>
          <a:ln w="9525">
            <a:noFill/>
            <a:miter lim="800000"/>
            <a:headEnd/>
            <a:tailEnd/>
          </a:ln>
        </p:spPr>
      </p:pic>
      <p:sp>
        <p:nvSpPr>
          <p:cNvPr id="15" name="Oval 1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TextBox 4"/>
          <p:cNvSpPr txBox="1"/>
          <p:nvPr/>
        </p:nvSpPr>
        <p:spPr>
          <a:xfrm>
            <a:off x="191162" y="5635058"/>
            <a:ext cx="5532284" cy="954107"/>
          </a:xfrm>
          <a:prstGeom prst="rect">
            <a:avLst/>
          </a:prstGeom>
          <a:noFill/>
        </p:spPr>
        <p:txBody>
          <a:bodyPr wrap="none" rtlCol="0">
            <a:spAutoFit/>
          </a:bodyPr>
          <a:lstStyle/>
          <a:p>
            <a:r>
              <a:rPr lang="en-US" dirty="0"/>
              <a:t>Where do changes in pressure occur?</a:t>
            </a:r>
          </a:p>
          <a:p>
            <a:r>
              <a:rPr lang="en-US" dirty="0"/>
              <a:t>Where does head loss occur?</a:t>
            </a:r>
          </a:p>
        </p:txBody>
      </p:sp>
      <p:pic>
        <p:nvPicPr>
          <p:cNvPr id="16" name="Picture 15">
            <a:extLst>
              <a:ext uri="{FF2B5EF4-FFF2-40B4-BE49-F238E27FC236}">
                <a16:creationId xmlns:a16="http://schemas.microsoft.com/office/drawing/2014/main" id="{2023751F-F4C7-4A75-8D68-AB216BCC94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0591" y="1810920"/>
            <a:ext cx="1614416" cy="784594"/>
          </a:xfrm>
          <a:prstGeom prst="rect">
            <a:avLst/>
          </a:prstGeom>
        </p:spPr>
      </p:pic>
      <p:pic>
        <p:nvPicPr>
          <p:cNvPr id="18" name="Picture 17">
            <a:extLst>
              <a:ext uri="{FF2B5EF4-FFF2-40B4-BE49-F238E27FC236}">
                <a16:creationId xmlns:a16="http://schemas.microsoft.com/office/drawing/2014/main" id="{DF69FB1B-F7BE-442D-B16D-94A23758014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83748" y="1826356"/>
            <a:ext cx="3361294" cy="769158"/>
          </a:xfrm>
          <a:prstGeom prst="rect">
            <a:avLst/>
          </a:prstGeom>
        </p:spPr>
      </p:pic>
      <p:pic>
        <p:nvPicPr>
          <p:cNvPr id="8" name="Picture 7">
            <a:extLst>
              <a:ext uri="{FF2B5EF4-FFF2-40B4-BE49-F238E27FC236}">
                <a16:creationId xmlns:a16="http://schemas.microsoft.com/office/drawing/2014/main" id="{40115D60-DD89-45C6-BF46-5B0260A2BE2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697" y="2766931"/>
            <a:ext cx="4644093" cy="937935"/>
          </a:xfrm>
          <a:prstGeom prst="rect">
            <a:avLst/>
          </a:prstGeom>
        </p:spPr>
      </p:pic>
      <p:pic>
        <p:nvPicPr>
          <p:cNvPr id="20" name="Picture 19">
            <a:extLst>
              <a:ext uri="{FF2B5EF4-FFF2-40B4-BE49-F238E27FC236}">
                <a16:creationId xmlns:a16="http://schemas.microsoft.com/office/drawing/2014/main" id="{66B9E21F-394F-4E4E-B2A2-A1A319277D9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697" y="3990845"/>
            <a:ext cx="4930632" cy="1282649"/>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Extending the range of the flow controllers</a:t>
            </a:r>
          </a:p>
        </p:txBody>
      </p:sp>
      <p:sp>
        <p:nvSpPr>
          <p:cNvPr id="294915" name="Rectangle 3"/>
          <p:cNvSpPr>
            <a:spLocks noGrp="1" noChangeArrowheads="1"/>
          </p:cNvSpPr>
          <p:nvPr>
            <p:ph idx="1"/>
          </p:nvPr>
        </p:nvSpPr>
        <p:spPr/>
        <p:txBody>
          <a:bodyPr>
            <a:normAutofit fontScale="92500" lnSpcReduction="20000"/>
          </a:bodyPr>
          <a:lstStyle/>
          <a:p>
            <a:r>
              <a:rPr lang="en-US" dirty="0"/>
              <a:t>A single laminar flow controller will not be able to deliver sufficient alum for a large plant</a:t>
            </a:r>
          </a:p>
          <a:p>
            <a:r>
              <a:rPr lang="en-US" dirty="0"/>
              <a:t>Could you design a turbulent-flow flow controller?</a:t>
            </a:r>
          </a:p>
          <a:p>
            <a:r>
              <a:rPr lang="en-US" dirty="0"/>
              <a:t>Could we go non linear with both flow measurement and flow control to get a simple design for larger water treatment plants?</a:t>
            </a:r>
          </a:p>
          <a:p>
            <a:r>
              <a:rPr lang="en-US" dirty="0"/>
              <a:t>Clogging will be less of an issue with larger flows</a:t>
            </a:r>
          </a:p>
          <a:p>
            <a:r>
              <a:rPr lang="en-US" dirty="0"/>
              <a:t>What are our options for relationships between flow rate and head loss?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Conduit Flow options for Flow Controllers</a:t>
            </a:r>
          </a:p>
        </p:txBody>
      </p:sp>
      <p:sp>
        <p:nvSpPr>
          <p:cNvPr id="3" name="Content Placeholder 2"/>
          <p:cNvSpPr>
            <a:spLocks noGrp="1"/>
          </p:cNvSpPr>
          <p:nvPr>
            <p:ph idx="1"/>
          </p:nvPr>
        </p:nvSpPr>
        <p:spPr>
          <a:xfrm>
            <a:off x="685800" y="2389172"/>
            <a:ext cx="5021540" cy="4114800"/>
          </a:xfrm>
        </p:spPr>
        <p:txBody>
          <a:bodyPr/>
          <a:lstStyle/>
          <a:p>
            <a:r>
              <a:rPr lang="en-US" sz="2500" dirty="0">
                <a:latin typeface="Times New Roman" panose="02020603050405020304" pitchFamily="18" charset="0"/>
                <a:cs typeface="Times New Roman" panose="02020603050405020304" pitchFamily="18" charset="0"/>
              </a:rPr>
              <a:t>Laminar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Turbulent flow in a tube</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Orifice flow</a:t>
            </a:r>
          </a:p>
        </p:txBody>
      </p:sp>
      <p:sp>
        <p:nvSpPr>
          <p:cNvPr id="11" name="TextBox 10"/>
          <p:cNvSpPr txBox="1"/>
          <p:nvPr/>
        </p:nvSpPr>
        <p:spPr>
          <a:xfrm>
            <a:off x="5086365" y="5086855"/>
            <a:ext cx="2912012" cy="1246495"/>
          </a:xfrm>
          <a:prstGeom prst="rect">
            <a:avLst/>
          </a:prstGeom>
          <a:noFill/>
        </p:spPr>
        <p:txBody>
          <a:bodyPr wrap="square" rtlCol="0">
            <a:spAutoFit/>
          </a:bodyPr>
          <a:lstStyle/>
          <a:p>
            <a:r>
              <a:rPr lang="en-US" sz="2500" dirty="0">
                <a:solidFill>
                  <a:schemeClr val="accent4"/>
                </a:solidFill>
              </a:rPr>
              <a:t>Valid for both laminar and turbulent flow!</a:t>
            </a:r>
          </a:p>
        </p:txBody>
      </p:sp>
      <p:sp>
        <p:nvSpPr>
          <p:cNvPr id="12" name="TextBox 11"/>
          <p:cNvSpPr txBox="1"/>
          <p:nvPr/>
        </p:nvSpPr>
        <p:spPr>
          <a:xfrm>
            <a:off x="618978" y="1913207"/>
            <a:ext cx="3044423" cy="523220"/>
          </a:xfrm>
          <a:prstGeom prst="rect">
            <a:avLst/>
          </a:prstGeom>
          <a:noFill/>
        </p:spPr>
        <p:txBody>
          <a:bodyPr wrap="none" rtlCol="0">
            <a:spAutoFit/>
          </a:bodyPr>
          <a:lstStyle/>
          <a:p>
            <a:r>
              <a:rPr lang="en-US" dirty="0"/>
              <a:t>Governing equation</a:t>
            </a:r>
          </a:p>
        </p:txBody>
      </p:sp>
      <p:graphicFrame>
        <p:nvGraphicFramePr>
          <p:cNvPr id="434185" name="Object 9"/>
          <p:cNvGraphicFramePr>
            <a:graphicFrameLocks noChangeAspect="1"/>
          </p:cNvGraphicFramePr>
          <p:nvPr/>
        </p:nvGraphicFramePr>
        <p:xfrm>
          <a:off x="4966481" y="2019593"/>
          <a:ext cx="533400" cy="342900"/>
        </p:xfrm>
        <a:graphic>
          <a:graphicData uri="http://schemas.openxmlformats.org/presentationml/2006/ole">
            <mc:AlternateContent xmlns:mc="http://schemas.openxmlformats.org/markup-compatibility/2006">
              <mc:Choice xmlns:v="urn:schemas-microsoft-com:vml" Requires="v">
                <p:oleObj spid="_x0000_s435157" name="Equation" r:id="rId9" imgW="533160" imgH="342720" progId="Equation.DSMT4">
                  <p:embed/>
                </p:oleObj>
              </mc:Choice>
              <mc:Fallback>
                <p:oleObj name="Equation" r:id="rId9" imgW="533160" imgH="34272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6481" y="2019593"/>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6013855" y="1941343"/>
            <a:ext cx="2842445" cy="523220"/>
          </a:xfrm>
          <a:prstGeom prst="rect">
            <a:avLst/>
          </a:prstGeom>
          <a:noFill/>
        </p:spPr>
        <p:txBody>
          <a:bodyPr wrap="none" rtlCol="0">
            <a:spAutoFit/>
          </a:bodyPr>
          <a:lstStyle/>
          <a:p>
            <a:r>
              <a:rPr lang="en-US" dirty="0"/>
              <a:t>Range Limitations</a:t>
            </a:r>
          </a:p>
        </p:txBody>
      </p:sp>
      <p:sp>
        <p:nvSpPr>
          <p:cNvPr id="15" name="TextBox 14"/>
          <p:cNvSpPr txBox="1"/>
          <p:nvPr/>
        </p:nvSpPr>
        <p:spPr>
          <a:xfrm>
            <a:off x="5058229" y="2386674"/>
            <a:ext cx="2127505" cy="477054"/>
          </a:xfrm>
          <a:prstGeom prst="rect">
            <a:avLst/>
          </a:prstGeom>
          <a:noFill/>
        </p:spPr>
        <p:txBody>
          <a:bodyPr wrap="none" rtlCol="0">
            <a:spAutoFit/>
          </a:bodyPr>
          <a:lstStyle/>
          <a:p>
            <a:r>
              <a:rPr lang="en-US" sz="2500" dirty="0">
                <a:solidFill>
                  <a:schemeClr val="accent4"/>
                </a:solidFill>
              </a:rPr>
              <a:t>Low flow rates</a:t>
            </a:r>
          </a:p>
        </p:txBody>
      </p:sp>
      <p:sp>
        <p:nvSpPr>
          <p:cNvPr id="16" name="TextBox 15"/>
          <p:cNvSpPr txBox="1"/>
          <p:nvPr/>
        </p:nvSpPr>
        <p:spPr>
          <a:xfrm>
            <a:off x="5086365" y="3669896"/>
            <a:ext cx="2785403" cy="861774"/>
          </a:xfrm>
          <a:prstGeom prst="rect">
            <a:avLst/>
          </a:prstGeom>
          <a:noFill/>
        </p:spPr>
        <p:txBody>
          <a:bodyPr wrap="square" rtlCol="0">
            <a:spAutoFit/>
          </a:bodyPr>
          <a:lstStyle/>
          <a:p>
            <a:r>
              <a:rPr lang="en-US" sz="2500" dirty="0">
                <a:solidFill>
                  <a:schemeClr val="accent4"/>
                </a:solidFill>
              </a:rPr>
              <a:t>High flow rates to achieve constant f</a:t>
            </a:r>
          </a:p>
        </p:txBody>
      </p:sp>
      <p:cxnSp>
        <p:nvCxnSpPr>
          <p:cNvPr id="18" name="Straight Connector 17"/>
          <p:cNvCxnSpPr/>
          <p:nvPr/>
        </p:nvCxnSpPr>
        <p:spPr bwMode="auto">
          <a:xfrm flipV="1">
            <a:off x="225083" y="2391508"/>
            <a:ext cx="8609428" cy="0"/>
          </a:xfrm>
          <a:prstGeom prst="line">
            <a:avLst/>
          </a:prstGeom>
          <a:noFill/>
          <a:ln w="12700" cap="flat" cmpd="sng" algn="ctr">
            <a:solidFill>
              <a:schemeClr val="tx2"/>
            </a:solidFill>
            <a:prstDash val="solid"/>
            <a:round/>
            <a:headEnd type="none" w="lg" len="med"/>
            <a:tailEnd type="none" w="lg" len="med"/>
          </a:ln>
          <a:effectLst/>
        </p:spPr>
      </p:cxn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DD90EA1A-E710-43F4-8383-1EBF1F225D8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84427" y="2966514"/>
            <a:ext cx="1765596" cy="487485"/>
          </a:xfrm>
          <a:prstGeom prst="rect">
            <a:avLst/>
          </a:prstGeom>
        </p:spPr>
      </p:pic>
      <p:pic>
        <p:nvPicPr>
          <p:cNvPr id="13" name="Picture 12">
            <a:extLst>
              <a:ext uri="{FF2B5EF4-FFF2-40B4-BE49-F238E27FC236}">
                <a16:creationId xmlns:a16="http://schemas.microsoft.com/office/drawing/2014/main" id="{9CC8769C-8E6B-4BA2-9244-2953DAA9B725}"/>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46571" y="4230698"/>
            <a:ext cx="1938522" cy="523220"/>
          </a:xfrm>
          <a:prstGeom prst="rect">
            <a:avLst/>
          </a:prstGeom>
        </p:spPr>
      </p:pic>
      <p:pic>
        <p:nvPicPr>
          <p:cNvPr id="20" name="Picture 19">
            <a:extLst>
              <a:ext uri="{FF2B5EF4-FFF2-40B4-BE49-F238E27FC236}">
                <a16:creationId xmlns:a16="http://schemas.microsoft.com/office/drawing/2014/main" id="{3A5FBD84-EED6-4FD8-AB76-8095683066C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6352" y="5771489"/>
            <a:ext cx="2243298" cy="265319"/>
          </a:xfrm>
          <a:prstGeom prst="rect">
            <a:avLst/>
          </a:prstGeom>
        </p:spPr>
      </p:pic>
      <p:pic>
        <p:nvPicPr>
          <p:cNvPr id="33" name="Picture 32">
            <a:extLst>
              <a:ext uri="{FF2B5EF4-FFF2-40B4-BE49-F238E27FC236}">
                <a16:creationId xmlns:a16="http://schemas.microsoft.com/office/drawing/2014/main" id="{826018FF-E192-4063-8CA8-B6DE8F18C0B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701278" y="2905019"/>
            <a:ext cx="743619" cy="227047"/>
          </a:xfrm>
          <a:prstGeom prst="rect">
            <a:avLst/>
          </a:prstGeom>
        </p:spPr>
      </p:pic>
      <p:pic>
        <p:nvPicPr>
          <p:cNvPr id="31" name="Picture 30">
            <a:extLst>
              <a:ext uri="{FF2B5EF4-FFF2-40B4-BE49-F238E27FC236}">
                <a16:creationId xmlns:a16="http://schemas.microsoft.com/office/drawing/2014/main" id="{CFF7F6A0-62E0-4ACC-92A6-DBDC6F65FB6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709658" y="3546553"/>
            <a:ext cx="1075809" cy="608000"/>
          </a:xfrm>
          <a:prstGeom prst="rect">
            <a:avLst/>
          </a:prstGeom>
        </p:spPr>
      </p:pic>
      <p:pic>
        <p:nvPicPr>
          <p:cNvPr id="35" name="Picture 34">
            <a:extLst>
              <a:ext uri="{FF2B5EF4-FFF2-40B4-BE49-F238E27FC236}">
                <a16:creationId xmlns:a16="http://schemas.microsoft.com/office/drawing/2014/main" id="{F2895C7E-421B-48EE-8F74-26DB511FA126}"/>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01278" y="5199933"/>
            <a:ext cx="1092571" cy="275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304800"/>
            <a:ext cx="8331200" cy="1143000"/>
          </a:xfrm>
          <a:noFill/>
          <a:ln/>
          <a:effectLst/>
        </p:spPr>
        <p:txBody>
          <a:bodyPr lIns="90488" tIns="44450" rIns="90488" bIns="44450" anchor="b"/>
          <a:lstStyle/>
          <a:p>
            <a:r>
              <a:rPr lang="en-US" dirty="0"/>
              <a:t>Open Channel Flow Relationships</a:t>
            </a:r>
          </a:p>
        </p:txBody>
      </p:sp>
      <p:pic>
        <p:nvPicPr>
          <p:cNvPr id="242698" name="Picture 10 1"/>
          <p:cNvPicPr>
            <a:picLocks noChangeAspect="1" noChangeArrowheads="1"/>
          </p:cNvPicPr>
          <p:nvPr/>
        </p:nvPicPr>
        <p:blipFill>
          <a:blip r:embed="rId8" cstate="print"/>
          <a:srcRect/>
          <a:stretch>
            <a:fillRect/>
          </a:stretch>
        </p:blipFill>
        <p:spPr bwMode="auto">
          <a:xfrm>
            <a:off x="6238875" y="1852613"/>
            <a:ext cx="2905125" cy="1706562"/>
          </a:xfrm>
          <a:prstGeom prst="rect">
            <a:avLst/>
          </a:prstGeom>
          <a:noFill/>
          <a:ln w="12700">
            <a:noFill/>
            <a:miter lim="800000"/>
            <a:headEnd type="none" w="lg" len="med"/>
            <a:tailEnd type="none" w="lg" len="med"/>
          </a:ln>
          <a:effectLst/>
        </p:spPr>
      </p:pic>
      <p:pic>
        <p:nvPicPr>
          <p:cNvPr id="242699" name="Picture 11"/>
          <p:cNvPicPr>
            <a:picLocks noChangeAspect="1" noChangeArrowheads="1"/>
          </p:cNvPicPr>
          <p:nvPr/>
        </p:nvPicPr>
        <p:blipFill>
          <a:blip r:embed="rId9" cstate="print"/>
          <a:srcRect/>
          <a:stretch>
            <a:fillRect/>
          </a:stretch>
        </p:blipFill>
        <p:spPr bwMode="auto">
          <a:xfrm>
            <a:off x="6484938" y="3568700"/>
            <a:ext cx="2659062" cy="2354263"/>
          </a:xfrm>
          <a:prstGeom prst="rect">
            <a:avLst/>
          </a:prstGeom>
          <a:noFill/>
          <a:ln w="12700">
            <a:noFill/>
            <a:miter lim="800000"/>
            <a:headEnd type="none" w="lg" len="med"/>
            <a:tailEnd type="none" w="lg" len="med"/>
          </a:ln>
          <a:effectLst/>
        </p:spPr>
      </p:pic>
      <p:pic>
        <p:nvPicPr>
          <p:cNvPr id="242700" name="Picture 12 1"/>
          <p:cNvPicPr>
            <a:picLocks noChangeAspect="1" noChangeArrowheads="1"/>
          </p:cNvPicPr>
          <p:nvPr/>
        </p:nvPicPr>
        <p:blipFill>
          <a:blip r:embed="rId10" cstate="print"/>
          <a:srcRect/>
          <a:stretch>
            <a:fillRect/>
          </a:stretch>
        </p:blipFill>
        <p:spPr bwMode="auto">
          <a:xfrm>
            <a:off x="3684588" y="4930775"/>
            <a:ext cx="2568575" cy="1927225"/>
          </a:xfrm>
          <a:prstGeom prst="rect">
            <a:avLst/>
          </a:prstGeom>
          <a:noFill/>
          <a:ln w="12700">
            <a:noFill/>
            <a:miter lim="800000"/>
            <a:headEnd type="none" w="lg" len="med"/>
            <a:tailEnd type="none" w="lg" len="med"/>
          </a:ln>
          <a:effectLst/>
        </p:spPr>
      </p:pic>
      <p:sp>
        <p:nvSpPr>
          <p:cNvPr id="242701" name="Rectangle 13"/>
          <p:cNvSpPr>
            <a:spLocks noChangeArrowheads="1"/>
          </p:cNvSpPr>
          <p:nvPr/>
        </p:nvSpPr>
        <p:spPr bwMode="auto">
          <a:xfrm>
            <a:off x="0" y="1690688"/>
            <a:ext cx="3470887"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Sharp-Crested Weir</a:t>
            </a:r>
          </a:p>
        </p:txBody>
      </p:sp>
      <p:sp>
        <p:nvSpPr>
          <p:cNvPr id="242702" name="Rectangle 14"/>
          <p:cNvSpPr>
            <a:spLocks noChangeArrowheads="1"/>
          </p:cNvSpPr>
          <p:nvPr/>
        </p:nvSpPr>
        <p:spPr bwMode="auto">
          <a:xfrm>
            <a:off x="0" y="2919413"/>
            <a:ext cx="2641236"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V-Notch Weir</a:t>
            </a:r>
          </a:p>
        </p:txBody>
      </p:sp>
      <p:sp>
        <p:nvSpPr>
          <p:cNvPr id="242703" name="Rectangle 15"/>
          <p:cNvSpPr>
            <a:spLocks noChangeArrowheads="1"/>
          </p:cNvSpPr>
          <p:nvPr/>
        </p:nvSpPr>
        <p:spPr bwMode="auto">
          <a:xfrm>
            <a:off x="0" y="4149725"/>
            <a:ext cx="3509359"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Broad-Crested Weir</a:t>
            </a:r>
          </a:p>
        </p:txBody>
      </p:sp>
      <p:sp>
        <p:nvSpPr>
          <p:cNvPr id="242705" name="Rectangle 17"/>
          <p:cNvSpPr>
            <a:spLocks noChangeArrowheads="1"/>
          </p:cNvSpPr>
          <p:nvPr/>
        </p:nvSpPr>
        <p:spPr bwMode="auto">
          <a:xfrm>
            <a:off x="0" y="5380038"/>
            <a:ext cx="3575018" cy="661207"/>
          </a:xfrm>
          <a:prstGeom prst="rect">
            <a:avLst/>
          </a:prstGeom>
          <a:noFill/>
          <a:ln w="12700">
            <a:noFill/>
            <a:miter lim="800000"/>
            <a:headEnd type="none" w="lg" len="med"/>
            <a:tailEnd type="none" w="lg" len="med"/>
          </a:ln>
          <a:effectLst/>
        </p:spPr>
        <p:txBody>
          <a:bodyPr wrap="none">
            <a:spAutoFit/>
          </a:bodyPr>
          <a:lstStyle/>
          <a:p>
            <a:pPr marL="457200" indent="-457200">
              <a:lnSpc>
                <a:spcPct val="150000"/>
              </a:lnSpc>
              <a:spcBef>
                <a:spcPct val="20000"/>
              </a:spcBef>
              <a:buClr>
                <a:srgbClr val="00B0F0"/>
              </a:buClr>
              <a:buFont typeface="Arial" panose="020B0604020202020204" pitchFamily="34" charset="0"/>
              <a:buChar char="•"/>
            </a:pPr>
            <a:r>
              <a:rPr lang="en-US" dirty="0"/>
              <a:t>Sluice Gate (orifice)</a:t>
            </a:r>
          </a:p>
        </p:txBody>
      </p:sp>
      <p:pic>
        <p:nvPicPr>
          <p:cNvPr id="242706" name="Picture 18"/>
          <p:cNvPicPr>
            <a:picLocks noChangeAspect="1" noChangeArrowheads="1"/>
          </p:cNvPicPr>
          <p:nvPr/>
        </p:nvPicPr>
        <p:blipFill>
          <a:blip r:embed="rId11" cstate="print"/>
          <a:srcRect/>
          <a:stretch>
            <a:fillRect/>
          </a:stretch>
        </p:blipFill>
        <p:spPr bwMode="auto">
          <a:xfrm>
            <a:off x="3684588" y="2720975"/>
            <a:ext cx="2668587" cy="1860550"/>
          </a:xfrm>
          <a:prstGeom prst="rect">
            <a:avLst/>
          </a:prstGeom>
          <a:noFill/>
          <a:ln w="12700">
            <a:noFill/>
            <a:miter lim="800000"/>
            <a:headEnd type="none" w="lg" len="med"/>
            <a:tailEnd type="none" w="lg" len="med"/>
          </a:ln>
          <a:effectLst/>
        </p:spPr>
      </p:pic>
      <p:sp>
        <p:nvSpPr>
          <p:cNvPr id="242696" name="Text Box 8"/>
          <p:cNvSpPr txBox="1">
            <a:spLocks noChangeArrowheads="1"/>
          </p:cNvSpPr>
          <p:nvPr/>
        </p:nvSpPr>
        <p:spPr bwMode="auto">
          <a:xfrm>
            <a:off x="3352512" y="1906588"/>
            <a:ext cx="3073277" cy="400110"/>
          </a:xfrm>
          <a:prstGeom prst="rect">
            <a:avLst/>
          </a:prstGeom>
          <a:noFill/>
          <a:ln w="12700">
            <a:noFill/>
            <a:miter lim="800000"/>
            <a:headEnd type="none" w="lg" len="med"/>
            <a:tailEnd type="none" w="lg" len="med"/>
          </a:ln>
          <a:effectLst/>
        </p:spPr>
        <p:txBody>
          <a:bodyPr wrap="none">
            <a:spAutoFit/>
          </a:bodyPr>
          <a:lstStyle/>
          <a:p>
            <a:r>
              <a:rPr lang="en-US" sz="2000" dirty="0">
                <a:solidFill>
                  <a:schemeClr val="accent4"/>
                </a:solidFill>
              </a:rPr>
              <a:t>Explain the exponents of H!</a:t>
            </a:r>
          </a:p>
        </p:txBody>
      </p:sp>
      <p:sp>
        <p:nvSpPr>
          <p:cNvPr id="17" name="Oval 1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2">
            <a:extLst>
              <a:ext uri="{FF2B5EF4-FFF2-40B4-BE49-F238E27FC236}">
                <a16:creationId xmlns:a16="http://schemas.microsoft.com/office/drawing/2014/main" id="{2C09499F-6BAB-408A-83E2-8A95D62D89D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87878" y="2446084"/>
            <a:ext cx="2319239" cy="519619"/>
          </a:xfrm>
          <a:prstGeom prst="rect">
            <a:avLst/>
          </a:prstGeom>
        </p:spPr>
      </p:pic>
      <p:pic>
        <p:nvPicPr>
          <p:cNvPr id="15" name="Picture 14">
            <a:extLst>
              <a:ext uri="{FF2B5EF4-FFF2-40B4-BE49-F238E27FC236}">
                <a16:creationId xmlns:a16="http://schemas.microsoft.com/office/drawing/2014/main" id="{FA2D8014-36D3-4CF5-89B8-2A1780BF831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9969" y="3588298"/>
            <a:ext cx="3222856" cy="608000"/>
          </a:xfrm>
          <a:prstGeom prst="rect">
            <a:avLst/>
          </a:prstGeom>
        </p:spPr>
      </p:pic>
      <p:pic>
        <p:nvPicPr>
          <p:cNvPr id="18" name="Picture 17">
            <a:extLst>
              <a:ext uri="{FF2B5EF4-FFF2-40B4-BE49-F238E27FC236}">
                <a16:creationId xmlns:a16="http://schemas.microsoft.com/office/drawing/2014/main" id="{980CD65B-B40D-4C01-92A0-61385C18C6C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9969" y="4757200"/>
            <a:ext cx="2564572" cy="676571"/>
          </a:xfrm>
          <a:prstGeom prst="rect">
            <a:avLst/>
          </a:prstGeom>
        </p:spPr>
      </p:pic>
      <p:pic>
        <p:nvPicPr>
          <p:cNvPr id="20" name="Picture 19">
            <a:extLst>
              <a:ext uri="{FF2B5EF4-FFF2-40B4-BE49-F238E27FC236}">
                <a16:creationId xmlns:a16="http://schemas.microsoft.com/office/drawing/2014/main" id="{9308E487-BB25-4D9A-BDD5-F4CBDD793F3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52965" y="6102431"/>
            <a:ext cx="2086095" cy="307809"/>
          </a:xfrm>
          <a:prstGeom prst="rect">
            <a:avLst/>
          </a:prstGeom>
        </p:spPr>
      </p:pic>
      <p:pic>
        <p:nvPicPr>
          <p:cNvPr id="11" name="Picture 10 2">
            <a:extLst>
              <a:ext uri="{FF2B5EF4-FFF2-40B4-BE49-F238E27FC236}">
                <a16:creationId xmlns:a16="http://schemas.microsoft.com/office/drawing/2014/main" id="{8BF4C52E-D198-448B-868D-C376222AA0F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792405" y="6221832"/>
            <a:ext cx="1226667" cy="25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sz="4000" dirty="0"/>
              <a:t>Dose Controller with nonlinear scale</a:t>
            </a:r>
          </a:p>
        </p:txBody>
      </p:sp>
      <p:sp>
        <p:nvSpPr>
          <p:cNvPr id="4" name="TextBox 3"/>
          <p:cNvSpPr txBox="1"/>
          <p:nvPr/>
        </p:nvSpPr>
        <p:spPr>
          <a:xfrm>
            <a:off x="2912334" y="1773377"/>
            <a:ext cx="6215157" cy="954107"/>
          </a:xfrm>
          <a:prstGeom prst="rect">
            <a:avLst/>
          </a:prstGeom>
          <a:noFill/>
        </p:spPr>
        <p:txBody>
          <a:bodyPr wrap="square" rtlCol="0">
            <a:spAutoFit/>
          </a:bodyPr>
          <a:lstStyle/>
          <a:p>
            <a:r>
              <a:rPr lang="en-US" dirty="0"/>
              <a:t>General Flow – Head Loss relationships for </a:t>
            </a:r>
            <a:r>
              <a:rPr lang="en-US" u="sng" dirty="0"/>
              <a:t>c</a:t>
            </a:r>
            <a:r>
              <a:rPr lang="en-US" dirty="0"/>
              <a:t>hemical feed and </a:t>
            </a:r>
            <a:r>
              <a:rPr lang="en-US" u="sng" dirty="0"/>
              <a:t>p</a:t>
            </a:r>
            <a:r>
              <a:rPr lang="en-US" dirty="0"/>
              <a:t>lant flow</a:t>
            </a:r>
          </a:p>
        </p:txBody>
      </p:sp>
      <p:sp>
        <p:nvSpPr>
          <p:cNvPr id="5" name="TextBox 4"/>
          <p:cNvSpPr txBox="1"/>
          <p:nvPr/>
        </p:nvSpPr>
        <p:spPr>
          <a:xfrm>
            <a:off x="2906942" y="2744452"/>
            <a:ext cx="6352276" cy="523220"/>
          </a:xfrm>
          <a:prstGeom prst="rect">
            <a:avLst/>
          </a:prstGeom>
          <a:noFill/>
        </p:spPr>
        <p:txBody>
          <a:bodyPr wrap="square" rtlCol="0">
            <a:spAutoFit/>
          </a:bodyPr>
          <a:lstStyle/>
          <a:p>
            <a:r>
              <a:rPr lang="en-US" dirty="0"/>
              <a:t>Concentration of the chemical in the plant</a:t>
            </a:r>
          </a:p>
        </p:txBody>
      </p:sp>
      <p:sp>
        <p:nvSpPr>
          <p:cNvPr id="6" name="TextBox 5"/>
          <p:cNvSpPr txBox="1"/>
          <p:nvPr/>
        </p:nvSpPr>
        <p:spPr>
          <a:xfrm>
            <a:off x="3187544" y="4322439"/>
            <a:ext cx="5837269" cy="1384995"/>
          </a:xfrm>
          <a:prstGeom prst="rect">
            <a:avLst/>
          </a:prstGeom>
          <a:noFill/>
        </p:spPr>
        <p:txBody>
          <a:bodyPr wrap="square" rtlCol="0">
            <a:spAutoFit/>
          </a:bodyPr>
          <a:lstStyle/>
          <a:p>
            <a:r>
              <a:rPr lang="en-US" dirty="0"/>
              <a:t>Connect the two heads with a lever, therefore the two heads must be proportional</a:t>
            </a:r>
          </a:p>
        </p:txBody>
      </p:sp>
      <p:sp>
        <p:nvSpPr>
          <p:cNvPr id="7" name="TextBox 6"/>
          <p:cNvSpPr txBox="1"/>
          <p:nvPr/>
        </p:nvSpPr>
        <p:spPr>
          <a:xfrm>
            <a:off x="3187544" y="5749888"/>
            <a:ext cx="6176735" cy="954107"/>
          </a:xfrm>
          <a:prstGeom prst="rect">
            <a:avLst/>
          </a:prstGeom>
          <a:noFill/>
        </p:spPr>
        <p:txBody>
          <a:bodyPr wrap="square" rtlCol="0">
            <a:spAutoFit/>
          </a:bodyPr>
          <a:lstStyle/>
          <a:p>
            <a:r>
              <a:rPr lang="en-US" dirty="0"/>
              <a:t>Is the plant concentration constant as the plant flow rate changes?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28" name="Group 27">
            <a:extLst>
              <a:ext uri="{FF2B5EF4-FFF2-40B4-BE49-F238E27FC236}">
                <a16:creationId xmlns:a16="http://schemas.microsoft.com/office/drawing/2014/main" id="{CAAABB21-6A57-4B7E-9D44-FBAFDDFF7F3E}"/>
              </a:ext>
            </a:extLst>
          </p:cNvPr>
          <p:cNvGrpSpPr/>
          <p:nvPr/>
        </p:nvGrpSpPr>
        <p:grpSpPr>
          <a:xfrm>
            <a:off x="191406" y="1699491"/>
            <a:ext cx="2932827" cy="4581677"/>
            <a:chOff x="191406" y="1699491"/>
            <a:chExt cx="2932827" cy="4581677"/>
          </a:xfrm>
        </p:grpSpPr>
        <p:sp>
          <p:nvSpPr>
            <p:cNvPr id="8" name="Freeform 7"/>
            <p:cNvSpPr/>
            <p:nvPr/>
          </p:nvSpPr>
          <p:spPr bwMode="auto">
            <a:xfrm>
              <a:off x="2010907" y="5327060"/>
              <a:ext cx="1113326" cy="954108"/>
            </a:xfrm>
            <a:custGeom>
              <a:avLst/>
              <a:gdLst>
                <a:gd name="connsiteX0" fmla="*/ 488244 w 918633"/>
                <a:gd name="connsiteY0" fmla="*/ 174978 h 1044222"/>
                <a:gd name="connsiteX1" fmla="*/ 369711 w 918633"/>
                <a:gd name="connsiteY1" fmla="*/ 530578 h 1044222"/>
                <a:gd name="connsiteX2" fmla="*/ 276577 w 918633"/>
                <a:gd name="connsiteY2" fmla="*/ 615244 h 1044222"/>
                <a:gd name="connsiteX3" fmla="*/ 47977 w 918633"/>
                <a:gd name="connsiteY3" fmla="*/ 649111 h 1044222"/>
                <a:gd name="connsiteX4" fmla="*/ 31044 w 918633"/>
                <a:gd name="connsiteY4" fmla="*/ 979311 h 1044222"/>
                <a:gd name="connsiteX5" fmla="*/ 234244 w 918633"/>
                <a:gd name="connsiteY5" fmla="*/ 1013178 h 1044222"/>
                <a:gd name="connsiteX6" fmla="*/ 530577 w 918633"/>
                <a:gd name="connsiteY6" fmla="*/ 793044 h 1044222"/>
                <a:gd name="connsiteX7" fmla="*/ 886177 w 918633"/>
                <a:gd name="connsiteY7" fmla="*/ 268111 h 1044222"/>
                <a:gd name="connsiteX8" fmla="*/ 725311 w 918633"/>
                <a:gd name="connsiteY8" fmla="*/ 14111 h 1044222"/>
                <a:gd name="connsiteX9" fmla="*/ 488244 w 918633"/>
                <a:gd name="connsiteY9" fmla="*/ 174978 h 104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633" h="1044222">
                  <a:moveTo>
                    <a:pt x="488244" y="174978"/>
                  </a:moveTo>
                  <a:cubicBezTo>
                    <a:pt x="428977" y="261056"/>
                    <a:pt x="404989" y="457200"/>
                    <a:pt x="369711" y="530578"/>
                  </a:cubicBezTo>
                  <a:cubicBezTo>
                    <a:pt x="334433" y="603956"/>
                    <a:pt x="330199" y="595489"/>
                    <a:pt x="276577" y="615244"/>
                  </a:cubicBezTo>
                  <a:cubicBezTo>
                    <a:pt x="222955" y="634999"/>
                    <a:pt x="88899" y="588433"/>
                    <a:pt x="47977" y="649111"/>
                  </a:cubicBezTo>
                  <a:cubicBezTo>
                    <a:pt x="7055" y="709789"/>
                    <a:pt x="0" y="918633"/>
                    <a:pt x="31044" y="979311"/>
                  </a:cubicBezTo>
                  <a:cubicBezTo>
                    <a:pt x="62088" y="1039989"/>
                    <a:pt x="150989" y="1044222"/>
                    <a:pt x="234244" y="1013178"/>
                  </a:cubicBezTo>
                  <a:cubicBezTo>
                    <a:pt x="317499" y="982134"/>
                    <a:pt x="421922" y="917222"/>
                    <a:pt x="530577" y="793044"/>
                  </a:cubicBezTo>
                  <a:cubicBezTo>
                    <a:pt x="639232" y="668866"/>
                    <a:pt x="853721" y="397933"/>
                    <a:pt x="886177" y="268111"/>
                  </a:cubicBezTo>
                  <a:cubicBezTo>
                    <a:pt x="918633" y="138289"/>
                    <a:pt x="791633" y="28222"/>
                    <a:pt x="725311" y="14111"/>
                  </a:cubicBezTo>
                  <a:cubicBezTo>
                    <a:pt x="658989" y="0"/>
                    <a:pt x="547511" y="88900"/>
                    <a:pt x="488244" y="174978"/>
                  </a:cubicBezTo>
                  <a:close/>
                </a:path>
              </a:pathLst>
            </a:cu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7" name="Picture 26">
              <a:extLst>
                <a:ext uri="{FF2B5EF4-FFF2-40B4-BE49-F238E27FC236}">
                  <a16:creationId xmlns:a16="http://schemas.microsoft.com/office/drawing/2014/main" id="{D32BA9C7-1117-40C8-B99A-7787FCB807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06" y="1699491"/>
              <a:ext cx="2867491" cy="4507793"/>
            </a:xfrm>
            <a:prstGeom prst="rect">
              <a:avLst/>
            </a:prstGeom>
          </p:spPr>
        </p:pic>
      </p:gr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dose with changing plant flow requirement</a:t>
            </a:r>
          </a:p>
        </p:txBody>
      </p:sp>
      <p:sp>
        <p:nvSpPr>
          <p:cNvPr id="5" name="TextBox 4"/>
          <p:cNvSpPr txBox="1"/>
          <p:nvPr/>
        </p:nvSpPr>
        <p:spPr>
          <a:xfrm>
            <a:off x="2604654" y="3048000"/>
            <a:ext cx="6268064" cy="954107"/>
          </a:xfrm>
          <a:prstGeom prst="rect">
            <a:avLst/>
          </a:prstGeom>
          <a:noFill/>
        </p:spPr>
        <p:txBody>
          <a:bodyPr wrap="square" rtlCol="0">
            <a:spAutoFit/>
          </a:bodyPr>
          <a:lstStyle/>
          <a:p>
            <a:r>
              <a:rPr lang="en-US" dirty="0"/>
              <a:t>What must be true for </a:t>
            </a:r>
            <a:r>
              <a:rPr lang="en-US" i="1" dirty="0"/>
              <a:t>C</a:t>
            </a:r>
            <a:r>
              <a:rPr lang="en-US" i="1" baseline="-25000" dirty="0"/>
              <a:t>p</a:t>
            </a:r>
            <a:r>
              <a:rPr lang="en-US" dirty="0"/>
              <a:t> to be constant as head loss, </a:t>
            </a:r>
            <a:r>
              <a:rPr lang="en-US" i="1" dirty="0"/>
              <a:t>h</a:t>
            </a:r>
            <a:r>
              <a:rPr lang="en-US" i="1" baseline="-25000" dirty="0"/>
              <a:t>p</a:t>
            </a:r>
            <a:r>
              <a:rPr lang="en-US" dirty="0"/>
              <a:t> changes?</a:t>
            </a:r>
          </a:p>
        </p:txBody>
      </p:sp>
      <p:sp>
        <p:nvSpPr>
          <p:cNvPr id="7" name="TextBox 6"/>
          <p:cNvSpPr txBox="1"/>
          <p:nvPr/>
        </p:nvSpPr>
        <p:spPr>
          <a:xfrm>
            <a:off x="2714920" y="4270341"/>
            <a:ext cx="3339376" cy="954107"/>
          </a:xfrm>
          <a:prstGeom prst="rect">
            <a:avLst/>
          </a:prstGeom>
          <a:noFill/>
        </p:spPr>
        <p:txBody>
          <a:bodyPr wrap="none" rtlCol="0">
            <a:spAutoFit/>
          </a:bodyPr>
          <a:lstStyle/>
          <a:p>
            <a:r>
              <a:rPr lang="en-US" dirty="0"/>
              <a:t>What does this mean?</a:t>
            </a:r>
          </a:p>
          <a:p>
            <a:r>
              <a:rPr lang="en-US" dirty="0"/>
              <a:t>What are our options?</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7" name="Picture 16">
            <a:extLst>
              <a:ext uri="{FF2B5EF4-FFF2-40B4-BE49-F238E27FC236}">
                <a16:creationId xmlns:a16="http://schemas.microsoft.com/office/drawing/2014/main" id="{59BAF375-3D98-411E-95A3-A1F8DED7D6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99977" y="1975895"/>
            <a:ext cx="2389333" cy="611047"/>
          </a:xfrm>
          <a:prstGeom prst="rect">
            <a:avLst/>
          </a:prstGeom>
        </p:spPr>
      </p:pic>
      <p:pic>
        <p:nvPicPr>
          <p:cNvPr id="19" name="Picture 18">
            <a:extLst>
              <a:ext uri="{FF2B5EF4-FFF2-40B4-BE49-F238E27FC236}">
                <a16:creationId xmlns:a16="http://schemas.microsoft.com/office/drawing/2014/main" id="{526F04AB-05F2-4259-A7CE-FF0A5E8E2B7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49056" y="3291149"/>
            <a:ext cx="1654857" cy="611047"/>
          </a:xfrm>
          <a:prstGeom prst="rect">
            <a:avLst/>
          </a:prstGeom>
        </p:spPr>
      </p:pic>
      <p:pic>
        <p:nvPicPr>
          <p:cNvPr id="21" name="Picture 20">
            <a:extLst>
              <a:ext uri="{FF2B5EF4-FFF2-40B4-BE49-F238E27FC236}">
                <a16:creationId xmlns:a16="http://schemas.microsoft.com/office/drawing/2014/main" id="{2C230941-ED12-4A3B-B0F4-D7ED8881B1A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63930" y="3626385"/>
            <a:ext cx="1468952" cy="265143"/>
          </a:xfrm>
          <a:prstGeom prst="rect">
            <a:avLst/>
          </a:prstGeom>
        </p:spPr>
      </p:pic>
      <p:pic>
        <p:nvPicPr>
          <p:cNvPr id="15" name="Picture 14">
            <a:extLst>
              <a:ext uri="{FF2B5EF4-FFF2-40B4-BE49-F238E27FC236}">
                <a16:creationId xmlns:a16="http://schemas.microsoft.com/office/drawing/2014/main" id="{56FBA3EA-3957-4AA5-A9C0-BA4968A62A0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9787" y="4750539"/>
            <a:ext cx="953905" cy="152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25781 0.00186 " pathEditMode="relative" rAng="0" ptsTypes="AA">
                                      <p:cBhvr>
                                        <p:cTn id="6" dur="2000" fill="hold"/>
                                        <p:tgtEl>
                                          <p:spTgt spid="15"/>
                                        </p:tgtEl>
                                        <p:attrNameLst>
                                          <p:attrName>ppt_x</p:attrName>
                                          <p:attrName>ppt_y</p:attrName>
                                        </p:attrNameLst>
                                      </p:cBhvr>
                                      <p:rCtr x="12882"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p:cNvSpPr/>
          <p:nvPr/>
        </p:nvSpPr>
        <p:spPr bwMode="auto">
          <a:xfrm>
            <a:off x="-637308" y="5504870"/>
            <a:ext cx="9596582" cy="523220"/>
          </a:xfrm>
          <a:prstGeom prst="rect">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7014308" cy="1143000"/>
          </a:xfrm>
        </p:spPr>
        <p:txBody>
          <a:bodyPr/>
          <a:lstStyle/>
          <a:p>
            <a:r>
              <a:rPr lang="en-US" dirty="0"/>
              <a:t>Dose scale on the lever arm?</a:t>
            </a:r>
          </a:p>
        </p:txBody>
      </p:sp>
      <p:sp>
        <p:nvSpPr>
          <p:cNvPr id="7" name="TextBox 6"/>
          <p:cNvSpPr txBox="1"/>
          <p:nvPr/>
        </p:nvSpPr>
        <p:spPr>
          <a:xfrm>
            <a:off x="3427626" y="1891741"/>
            <a:ext cx="4775485" cy="1384995"/>
          </a:xfrm>
          <a:prstGeom prst="rect">
            <a:avLst/>
          </a:prstGeom>
          <a:noFill/>
        </p:spPr>
        <p:txBody>
          <a:bodyPr wrap="square" rtlCol="0">
            <a:spAutoFit/>
          </a:bodyPr>
          <a:lstStyle/>
          <a:p>
            <a:r>
              <a:rPr lang="en-US" i="1" dirty="0"/>
              <a:t>K</a:t>
            </a:r>
            <a:r>
              <a:rPr lang="en-US" i="1" baseline="-25000" dirty="0"/>
              <a:t>L</a:t>
            </a:r>
            <a:r>
              <a:rPr lang="en-US" dirty="0"/>
              <a:t> is the ratio of the height change of the float to the height change of the flow controller</a:t>
            </a:r>
          </a:p>
        </p:txBody>
      </p:sp>
      <p:pic>
        <p:nvPicPr>
          <p:cNvPr id="493574" name="Picture 6"/>
          <p:cNvPicPr>
            <a:picLocks noChangeAspect="1" noChangeArrowheads="1"/>
          </p:cNvPicPr>
          <p:nvPr/>
        </p:nvPicPr>
        <p:blipFill>
          <a:blip r:embed="rId5" cstate="print"/>
          <a:srcRect/>
          <a:stretch>
            <a:fillRect/>
          </a:stretch>
        </p:blipFill>
        <p:spPr bwMode="auto">
          <a:xfrm>
            <a:off x="6999143" y="0"/>
            <a:ext cx="2144857" cy="2224835"/>
          </a:xfrm>
          <a:prstGeom prst="rect">
            <a:avLst/>
          </a:prstGeom>
          <a:noFill/>
          <a:ln w="9525">
            <a:noFill/>
            <a:miter lim="800000"/>
            <a:headEnd/>
            <a:tailEnd/>
          </a:ln>
          <a:effectLst/>
        </p:spPr>
      </p:pic>
      <p:grpSp>
        <p:nvGrpSpPr>
          <p:cNvPr id="91" name="Group 90"/>
          <p:cNvGrpSpPr/>
          <p:nvPr/>
        </p:nvGrpSpPr>
        <p:grpSpPr>
          <a:xfrm>
            <a:off x="379268" y="5610321"/>
            <a:ext cx="8505973" cy="476319"/>
            <a:chOff x="379268" y="5610321"/>
            <a:chExt cx="8505973" cy="476319"/>
          </a:xfrm>
        </p:grpSpPr>
        <p:grpSp>
          <p:nvGrpSpPr>
            <p:cNvPr id="90" name="Group 89"/>
            <p:cNvGrpSpPr/>
            <p:nvPr/>
          </p:nvGrpSpPr>
          <p:grpSpPr>
            <a:xfrm>
              <a:off x="379268" y="5610321"/>
              <a:ext cx="8345488" cy="118535"/>
              <a:chOff x="379268" y="5610321"/>
              <a:chExt cx="8345488" cy="118535"/>
            </a:xfrm>
          </p:grpSpPr>
          <p:sp>
            <p:nvSpPr>
              <p:cNvPr id="493743" name="Oval 175"/>
              <p:cNvSpPr>
                <a:spLocks noChangeArrowheads="1"/>
              </p:cNvSpPr>
              <p:nvPr/>
            </p:nvSpPr>
            <p:spPr bwMode="auto">
              <a:xfrm>
                <a:off x="379268" y="5652656"/>
                <a:ext cx="76200" cy="76200"/>
              </a:xfrm>
              <a:prstGeom prst="ellipse">
                <a:avLst/>
              </a:prstGeom>
              <a:solidFill>
                <a:schemeClr val="tx1"/>
              </a:solidFill>
              <a:ln w="36"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88" name="Group 87"/>
              <p:cNvGrpSpPr/>
              <p:nvPr/>
            </p:nvGrpSpPr>
            <p:grpSpPr>
              <a:xfrm>
                <a:off x="1703243" y="5610321"/>
                <a:ext cx="7021513" cy="76200"/>
                <a:chOff x="1703243" y="5652656"/>
                <a:chExt cx="7021513" cy="76200"/>
              </a:xfrm>
            </p:grpSpPr>
            <p:sp>
              <p:nvSpPr>
                <p:cNvPr id="493747" name="Oval 179"/>
                <p:cNvSpPr>
                  <a:spLocks noChangeArrowheads="1"/>
                </p:cNvSpPr>
                <p:nvPr/>
              </p:nvSpPr>
              <p:spPr bwMode="auto">
                <a:xfrm>
                  <a:off x="170324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8" name="Oval 180"/>
                <p:cNvSpPr>
                  <a:spLocks noChangeArrowheads="1"/>
                </p:cNvSpPr>
                <p:nvPr/>
              </p:nvSpPr>
              <p:spPr bwMode="auto">
                <a:xfrm>
                  <a:off x="244778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49" name="Oval 181"/>
                <p:cNvSpPr>
                  <a:spLocks noChangeArrowheads="1"/>
                </p:cNvSpPr>
                <p:nvPr/>
              </p:nvSpPr>
              <p:spPr bwMode="auto">
                <a:xfrm>
                  <a:off x="33558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0" name="Oval 182"/>
                <p:cNvSpPr>
                  <a:spLocks noChangeArrowheads="1"/>
                </p:cNvSpPr>
                <p:nvPr/>
              </p:nvSpPr>
              <p:spPr bwMode="auto">
                <a:xfrm>
                  <a:off x="4430568"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1" name="Oval 183"/>
                <p:cNvSpPr>
                  <a:spLocks noChangeArrowheads="1"/>
                </p:cNvSpPr>
                <p:nvPr/>
              </p:nvSpPr>
              <p:spPr bwMode="auto">
                <a:xfrm>
                  <a:off x="5671993"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2" name="Oval 184"/>
                <p:cNvSpPr>
                  <a:spLocks noChangeArrowheads="1"/>
                </p:cNvSpPr>
                <p:nvPr/>
              </p:nvSpPr>
              <p:spPr bwMode="auto">
                <a:xfrm>
                  <a:off x="7076931"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753" name="Oval 185"/>
                <p:cNvSpPr>
                  <a:spLocks noChangeArrowheads="1"/>
                </p:cNvSpPr>
                <p:nvPr/>
              </p:nvSpPr>
              <p:spPr bwMode="auto">
                <a:xfrm>
                  <a:off x="8648556" y="5652656"/>
                  <a:ext cx="76200" cy="76200"/>
                </a:xfrm>
                <a:prstGeom prst="ellipse">
                  <a:avLst/>
                </a:prstGeom>
                <a:solidFill>
                  <a:srgbClr val="FF0000"/>
                </a:solidFill>
                <a:ln w="36" cap="rnd">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grpSp>
        <p:grpSp>
          <p:nvGrpSpPr>
            <p:cNvPr id="89" name="Group 88"/>
            <p:cNvGrpSpPr/>
            <p:nvPr/>
          </p:nvGrpSpPr>
          <p:grpSpPr>
            <a:xfrm>
              <a:off x="1542470" y="5717308"/>
              <a:ext cx="7342771" cy="369332"/>
              <a:chOff x="1542470" y="5717308"/>
              <a:chExt cx="7342771" cy="369332"/>
            </a:xfrm>
          </p:grpSpPr>
          <p:sp>
            <p:nvSpPr>
              <p:cNvPr id="259" name="TextBox 258"/>
              <p:cNvSpPr txBox="1"/>
              <p:nvPr/>
            </p:nvSpPr>
            <p:spPr>
              <a:xfrm>
                <a:off x="1542470" y="5717308"/>
                <a:ext cx="300082" cy="369332"/>
              </a:xfrm>
              <a:prstGeom prst="rect">
                <a:avLst/>
              </a:prstGeom>
              <a:noFill/>
            </p:spPr>
            <p:txBody>
              <a:bodyPr wrap="none" rtlCol="0">
                <a:spAutoFit/>
              </a:bodyPr>
              <a:lstStyle/>
              <a:p>
                <a:r>
                  <a:rPr lang="en-US" sz="1800" dirty="0"/>
                  <a:t>8</a:t>
                </a:r>
              </a:p>
            </p:txBody>
          </p:sp>
          <p:sp>
            <p:nvSpPr>
              <p:cNvPr id="260" name="TextBox 259"/>
              <p:cNvSpPr txBox="1"/>
              <p:nvPr/>
            </p:nvSpPr>
            <p:spPr>
              <a:xfrm>
                <a:off x="2272143" y="5717308"/>
                <a:ext cx="415498" cy="369332"/>
              </a:xfrm>
              <a:prstGeom prst="rect">
                <a:avLst/>
              </a:prstGeom>
              <a:noFill/>
            </p:spPr>
            <p:txBody>
              <a:bodyPr wrap="none" rtlCol="0">
                <a:spAutoFit/>
              </a:bodyPr>
              <a:lstStyle/>
              <a:p>
                <a:r>
                  <a:rPr lang="en-US" sz="1800" dirty="0"/>
                  <a:t>10</a:t>
                </a:r>
              </a:p>
            </p:txBody>
          </p:sp>
          <p:sp>
            <p:nvSpPr>
              <p:cNvPr id="261" name="TextBox 260"/>
              <p:cNvSpPr txBox="1"/>
              <p:nvPr/>
            </p:nvSpPr>
            <p:spPr>
              <a:xfrm>
                <a:off x="3177307" y="5717308"/>
                <a:ext cx="415498" cy="369332"/>
              </a:xfrm>
              <a:prstGeom prst="rect">
                <a:avLst/>
              </a:prstGeom>
              <a:noFill/>
            </p:spPr>
            <p:txBody>
              <a:bodyPr wrap="none" rtlCol="0">
                <a:spAutoFit/>
              </a:bodyPr>
              <a:lstStyle/>
              <a:p>
                <a:r>
                  <a:rPr lang="en-US" sz="1800" dirty="0"/>
                  <a:t>12</a:t>
                </a:r>
              </a:p>
            </p:txBody>
          </p:sp>
          <p:sp>
            <p:nvSpPr>
              <p:cNvPr id="262" name="TextBox 261"/>
              <p:cNvSpPr txBox="1"/>
              <p:nvPr/>
            </p:nvSpPr>
            <p:spPr>
              <a:xfrm>
                <a:off x="4313380" y="5717308"/>
                <a:ext cx="415498" cy="369332"/>
              </a:xfrm>
              <a:prstGeom prst="rect">
                <a:avLst/>
              </a:prstGeom>
              <a:noFill/>
            </p:spPr>
            <p:txBody>
              <a:bodyPr wrap="none" rtlCol="0">
                <a:spAutoFit/>
              </a:bodyPr>
              <a:lstStyle/>
              <a:p>
                <a:r>
                  <a:rPr lang="en-US" sz="1800" dirty="0"/>
                  <a:t>14</a:t>
                </a:r>
              </a:p>
            </p:txBody>
          </p:sp>
          <p:sp>
            <p:nvSpPr>
              <p:cNvPr id="263" name="TextBox 262"/>
              <p:cNvSpPr txBox="1"/>
              <p:nvPr/>
            </p:nvSpPr>
            <p:spPr>
              <a:xfrm>
                <a:off x="5514107" y="5717308"/>
                <a:ext cx="415498" cy="369332"/>
              </a:xfrm>
              <a:prstGeom prst="rect">
                <a:avLst/>
              </a:prstGeom>
              <a:noFill/>
            </p:spPr>
            <p:txBody>
              <a:bodyPr wrap="none" rtlCol="0">
                <a:spAutoFit/>
              </a:bodyPr>
              <a:lstStyle/>
              <a:p>
                <a:r>
                  <a:rPr lang="en-US" sz="1800" dirty="0"/>
                  <a:t>16</a:t>
                </a:r>
              </a:p>
            </p:txBody>
          </p:sp>
          <p:sp>
            <p:nvSpPr>
              <p:cNvPr id="264" name="TextBox 263"/>
              <p:cNvSpPr txBox="1"/>
              <p:nvPr/>
            </p:nvSpPr>
            <p:spPr>
              <a:xfrm>
                <a:off x="6908798" y="5717308"/>
                <a:ext cx="415498" cy="369332"/>
              </a:xfrm>
              <a:prstGeom prst="rect">
                <a:avLst/>
              </a:prstGeom>
              <a:noFill/>
            </p:spPr>
            <p:txBody>
              <a:bodyPr wrap="none" rtlCol="0">
                <a:spAutoFit/>
              </a:bodyPr>
              <a:lstStyle/>
              <a:p>
                <a:r>
                  <a:rPr lang="en-US" sz="1800" dirty="0"/>
                  <a:t>18</a:t>
                </a:r>
              </a:p>
            </p:txBody>
          </p:sp>
          <p:sp>
            <p:nvSpPr>
              <p:cNvPr id="265" name="TextBox 264"/>
              <p:cNvSpPr txBox="1"/>
              <p:nvPr/>
            </p:nvSpPr>
            <p:spPr>
              <a:xfrm>
                <a:off x="8469743" y="5717308"/>
                <a:ext cx="415498" cy="369332"/>
              </a:xfrm>
              <a:prstGeom prst="rect">
                <a:avLst/>
              </a:prstGeom>
              <a:noFill/>
            </p:spPr>
            <p:txBody>
              <a:bodyPr wrap="none" rtlCol="0">
                <a:spAutoFit/>
              </a:bodyPr>
              <a:lstStyle/>
              <a:p>
                <a:r>
                  <a:rPr lang="en-US" sz="1800" dirty="0"/>
                  <a:t>20</a:t>
                </a:r>
              </a:p>
            </p:txBody>
          </p:sp>
        </p:grpSp>
      </p:grpSp>
      <p:sp>
        <p:nvSpPr>
          <p:cNvPr id="268" name="TextBox 267"/>
          <p:cNvSpPr txBox="1"/>
          <p:nvPr/>
        </p:nvSpPr>
        <p:spPr>
          <a:xfrm>
            <a:off x="812800" y="4849092"/>
            <a:ext cx="1790875" cy="523220"/>
          </a:xfrm>
          <a:prstGeom prst="rect">
            <a:avLst/>
          </a:prstGeom>
          <a:noFill/>
        </p:spPr>
        <p:txBody>
          <a:bodyPr wrap="none" rtlCol="0">
            <a:spAutoFit/>
          </a:bodyPr>
          <a:lstStyle/>
          <a:p>
            <a:r>
              <a:rPr lang="en-US" dirty="0"/>
              <a:t>Pivot Point</a:t>
            </a:r>
          </a:p>
        </p:txBody>
      </p:sp>
      <p:cxnSp>
        <p:nvCxnSpPr>
          <p:cNvPr id="270" name="Straight Arrow Connector 269"/>
          <p:cNvCxnSpPr>
            <a:endCxn id="493743" idx="7"/>
          </p:cNvCxnSpPr>
          <p:nvPr/>
        </p:nvCxnSpPr>
        <p:spPr bwMode="auto">
          <a:xfrm rot="10800000" flipV="1">
            <a:off x="444309" y="5301673"/>
            <a:ext cx="534746" cy="362142"/>
          </a:xfrm>
          <a:prstGeom prst="straightConnector1">
            <a:avLst/>
          </a:prstGeom>
          <a:noFill/>
          <a:ln w="12700" cap="flat" cmpd="sng" algn="ctr">
            <a:solidFill>
              <a:schemeClr val="tx2"/>
            </a:solidFill>
            <a:prstDash val="solid"/>
            <a:round/>
            <a:headEnd type="none" w="lg" len="med"/>
            <a:tailEnd type="arrow"/>
          </a:ln>
          <a:effectLst/>
        </p:spPr>
      </p:cxnSp>
      <p:sp>
        <p:nvSpPr>
          <p:cNvPr id="271" name="TextBox 270"/>
          <p:cNvSpPr txBox="1"/>
          <p:nvPr/>
        </p:nvSpPr>
        <p:spPr>
          <a:xfrm>
            <a:off x="2752437" y="6096000"/>
            <a:ext cx="2856872" cy="523220"/>
          </a:xfrm>
          <a:prstGeom prst="rect">
            <a:avLst/>
          </a:prstGeom>
          <a:noFill/>
        </p:spPr>
        <p:txBody>
          <a:bodyPr wrap="none" rtlCol="0">
            <a:spAutoFit/>
          </a:bodyPr>
          <a:lstStyle/>
          <a:p>
            <a:r>
              <a:rPr lang="en-US" dirty="0"/>
              <a:t>Alum dose (mg/L)</a:t>
            </a:r>
          </a:p>
        </p:txBody>
      </p:sp>
      <p:sp>
        <p:nvSpPr>
          <p:cNvPr id="272" name="TextBox 271"/>
          <p:cNvSpPr txBox="1"/>
          <p:nvPr/>
        </p:nvSpPr>
        <p:spPr>
          <a:xfrm>
            <a:off x="2816710" y="3668359"/>
            <a:ext cx="5893657" cy="1384995"/>
          </a:xfrm>
          <a:prstGeom prst="rect">
            <a:avLst/>
          </a:prstGeom>
          <a:noFill/>
        </p:spPr>
        <p:txBody>
          <a:bodyPr wrap="square" rtlCol="0">
            <a:spAutoFit/>
          </a:bodyPr>
          <a:lstStyle/>
          <a:p>
            <a:r>
              <a:rPr lang="en-US" dirty="0"/>
              <a:t>This relationship makes it difficult to accurate control a wide range of alum dosages on a reasonable length lever</a:t>
            </a:r>
          </a:p>
        </p:txBody>
      </p:sp>
      <p:sp>
        <p:nvSpPr>
          <p:cNvPr id="32" name="Oval 3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546A7E1F-2DDE-47EC-9061-0759BA586C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94431" y="2027363"/>
            <a:ext cx="2759400" cy="705688"/>
          </a:xfrm>
          <a:prstGeom prst="rect">
            <a:avLst/>
          </a:prstGeom>
        </p:spPr>
      </p:pic>
      <p:pic>
        <p:nvPicPr>
          <p:cNvPr id="12" name="Picture 11">
            <a:extLst>
              <a:ext uri="{FF2B5EF4-FFF2-40B4-BE49-F238E27FC236}">
                <a16:creationId xmlns:a16="http://schemas.microsoft.com/office/drawing/2014/main" id="{91C35946-6677-41A5-B1EE-AE05A1C3FCA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4431" y="2916430"/>
            <a:ext cx="2728139" cy="742569"/>
          </a:xfrm>
          <a:prstGeom prst="rect">
            <a:avLst/>
          </a:prstGeom>
        </p:spPr>
      </p:pic>
      <p:pic>
        <p:nvPicPr>
          <p:cNvPr id="14" name="Picture 13">
            <a:extLst>
              <a:ext uri="{FF2B5EF4-FFF2-40B4-BE49-F238E27FC236}">
                <a16:creationId xmlns:a16="http://schemas.microsoft.com/office/drawing/2014/main" id="{D04E222E-6A76-497C-8D29-1F812F44275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4431" y="3940242"/>
            <a:ext cx="1560374" cy="377814"/>
          </a:xfrm>
          <a:prstGeom prst="rect">
            <a:avLst/>
          </a:prstGeom>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quot;No&quot; Symbol 5"/>
          <p:cNvSpPr/>
          <p:nvPr/>
        </p:nvSpPr>
        <p:spPr bwMode="auto">
          <a:xfrm>
            <a:off x="672123" y="4634518"/>
            <a:ext cx="7299569" cy="735747"/>
          </a:xfrm>
          <a:prstGeom prst="noSmoking">
            <a:avLst>
              <a:gd name="adj" fmla="val 5999"/>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5698" name="Rectangle 2"/>
          <p:cNvSpPr>
            <a:spLocks noGrp="1" noChangeArrowheads="1"/>
          </p:cNvSpPr>
          <p:nvPr>
            <p:ph type="title"/>
          </p:nvPr>
        </p:nvSpPr>
        <p:spPr/>
        <p:txBody>
          <a:bodyPr>
            <a:normAutofit/>
          </a:bodyPr>
          <a:lstStyle/>
          <a:p>
            <a:r>
              <a:rPr lang="en-US"/>
              <a:t>AguaClara Dose Control History</a:t>
            </a:r>
          </a:p>
        </p:txBody>
      </p:sp>
      <p:sp>
        <p:nvSpPr>
          <p:cNvPr id="285699" name="Rectangle 3"/>
          <p:cNvSpPr>
            <a:spLocks noGrp="1" noChangeArrowheads="1"/>
          </p:cNvSpPr>
          <p:nvPr>
            <p:ph idx="1"/>
          </p:nvPr>
        </p:nvSpPr>
        <p:spPr>
          <a:xfrm>
            <a:off x="457200" y="1975320"/>
            <a:ext cx="8229600" cy="4525963"/>
          </a:xfrm>
        </p:spPr>
        <p:txBody>
          <a:bodyPr/>
          <a:lstStyle/>
          <a:p>
            <a:pPr>
              <a:lnSpc>
                <a:spcPct val="90000"/>
              </a:lnSpc>
            </a:pPr>
            <a:r>
              <a:rPr lang="en-US" dirty="0">
                <a:solidFill>
                  <a:schemeClr val="accent1"/>
                </a:solidFill>
              </a:rPr>
              <a:t>Laminar tube flow </a:t>
            </a:r>
            <a:r>
              <a:rPr lang="en-US" dirty="0"/>
              <a:t>and </a:t>
            </a:r>
            <a:r>
              <a:rPr lang="en-US" dirty="0">
                <a:solidFill>
                  <a:schemeClr val="accent2"/>
                </a:solidFill>
              </a:rPr>
              <a:t>simple orifice</a:t>
            </a:r>
            <a:endParaRPr lang="en-US" dirty="0"/>
          </a:p>
          <a:p>
            <a:pPr>
              <a:lnSpc>
                <a:spcPct val="90000"/>
              </a:lnSpc>
            </a:pPr>
            <a:r>
              <a:rPr lang="en-US" dirty="0">
                <a:solidFill>
                  <a:schemeClr val="accent1"/>
                </a:solidFill>
              </a:rPr>
              <a:t>Laminar tube flow </a:t>
            </a:r>
            <a:r>
              <a:rPr lang="en-US" dirty="0"/>
              <a:t>and </a:t>
            </a:r>
            <a:r>
              <a:rPr lang="en-US" dirty="0">
                <a:solidFill>
                  <a:schemeClr val="accent2"/>
                </a:solidFill>
              </a:rPr>
              <a:t>linear flow orifice meter</a:t>
            </a:r>
          </a:p>
          <a:p>
            <a:pPr>
              <a:lnSpc>
                <a:spcPct val="90000"/>
              </a:lnSpc>
            </a:pPr>
            <a:r>
              <a:rPr lang="en-US" dirty="0"/>
              <a:t>Dose controller that combines </a:t>
            </a:r>
            <a:r>
              <a:rPr lang="en-US" dirty="0">
                <a:solidFill>
                  <a:schemeClr val="accent1"/>
                </a:solidFill>
              </a:rPr>
              <a:t>laminar tube flow</a:t>
            </a:r>
            <a:r>
              <a:rPr lang="en-US" dirty="0"/>
              <a:t> and </a:t>
            </a:r>
            <a:r>
              <a:rPr lang="en-US" dirty="0">
                <a:solidFill>
                  <a:schemeClr val="accent2"/>
                </a:solidFill>
              </a:rPr>
              <a:t>linear flow orifice meter</a:t>
            </a:r>
          </a:p>
          <a:p>
            <a:pPr>
              <a:lnSpc>
                <a:spcPct val="90000"/>
              </a:lnSpc>
            </a:pPr>
            <a:r>
              <a:rPr lang="en-US" dirty="0"/>
              <a:t>Dose controller with orifice flow for both </a:t>
            </a:r>
            <a:r>
              <a:rPr lang="en-US" dirty="0">
                <a:solidFill>
                  <a:schemeClr val="accent1"/>
                </a:solidFill>
              </a:rPr>
              <a:t>flow control </a:t>
            </a:r>
            <a:r>
              <a:rPr lang="en-US" dirty="0"/>
              <a:t>and </a:t>
            </a:r>
            <a:r>
              <a:rPr lang="en-US" dirty="0">
                <a:solidFill>
                  <a:schemeClr val="accent2"/>
                </a:solidFill>
              </a:rPr>
              <a:t>measurement</a:t>
            </a:r>
          </a:p>
          <a:p>
            <a:pPr>
              <a:lnSpc>
                <a:spcPct val="90000"/>
              </a:lnSpc>
            </a:pPr>
            <a:r>
              <a:rPr lang="en-US" dirty="0"/>
              <a:t>Dose controller with </a:t>
            </a:r>
            <a:r>
              <a:rPr lang="en-US" dirty="0">
                <a:solidFill>
                  <a:schemeClr val="accent1"/>
                </a:solidFill>
              </a:rPr>
              <a:t>variable valve </a:t>
            </a:r>
            <a:r>
              <a:rPr lang="en-US" dirty="0"/>
              <a:t>and</a:t>
            </a:r>
            <a:r>
              <a:rPr lang="en-US" dirty="0">
                <a:solidFill>
                  <a:schemeClr val="accent2"/>
                </a:solidFill>
              </a:rPr>
              <a:t> simple orifice</a:t>
            </a:r>
          </a:p>
        </p:txBody>
      </p:sp>
      <p:sp>
        <p:nvSpPr>
          <p:cNvPr id="4" name="Rectangle 3"/>
          <p:cNvSpPr/>
          <p:nvPr/>
        </p:nvSpPr>
        <p:spPr>
          <a:xfrm>
            <a:off x="1801498" y="1451244"/>
            <a:ext cx="1290738" cy="523220"/>
          </a:xfrm>
          <a:prstGeom prst="rect">
            <a:avLst/>
          </a:prstGeom>
        </p:spPr>
        <p:txBody>
          <a:bodyPr wrap="none">
            <a:spAutoFit/>
          </a:bodyPr>
          <a:lstStyle/>
          <a:p>
            <a:r>
              <a:rPr lang="en-US" dirty="0">
                <a:solidFill>
                  <a:schemeClr val="accent1"/>
                </a:solidFill>
              </a:rPr>
              <a:t>control </a:t>
            </a:r>
            <a:endParaRPr lang="en-US" dirty="0"/>
          </a:p>
        </p:txBody>
      </p:sp>
      <p:sp>
        <p:nvSpPr>
          <p:cNvPr id="5" name="Rectangle 4"/>
          <p:cNvSpPr/>
          <p:nvPr/>
        </p:nvSpPr>
        <p:spPr>
          <a:xfrm>
            <a:off x="5022877" y="1442777"/>
            <a:ext cx="2095445" cy="523220"/>
          </a:xfrm>
          <a:prstGeom prst="rect">
            <a:avLst/>
          </a:prstGeom>
        </p:spPr>
        <p:txBody>
          <a:bodyPr wrap="none">
            <a:spAutoFit/>
          </a:bodyPr>
          <a:lstStyle/>
          <a:p>
            <a:r>
              <a:rPr lang="en-US" dirty="0">
                <a:solidFill>
                  <a:schemeClr val="accent2"/>
                </a:solidFill>
              </a:rPr>
              <a:t>measurement</a:t>
            </a:r>
            <a:endParaRPr lang="en-US" dirty="0"/>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287.214"/>
  <p:tag name="LATEXADDIN" val="\documentclass{article}&#10;\usepackage{amsmath}&#10;\pagestyle{empty}&#10;\begin{document}&#10;&#10;$$ h_{L_{Max}} = \left( \frac{128 \nu L{Q_{Max}}}{g \pi D^4} + \frac{8 Q_{Max}^2}{g \pi^2 D^4} \sum{K_e} \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953.506"/>
  <p:tag name="LATEXADDIN" val="\documentclass{article}&#10;\usepackage{amsmath}&#10;\pagestyle{empty}&#10;\begin{document}&#10;$$ L = \left( \frac{g h_{L_{Max}} \pi D^4}{128 \nu Q_{Max}} - \frac{Q_{Max}}{16 \pi \nu} \sum{K_e} \right)$$&#10;&#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rm Re}  = \frac{VD}{\nu}$$&#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12.9359"/>
  <p:tag name="LATEXADDIN" val="\documentclass{article}&#10;\usepackage{amsmath}&#10;\pagestyle{empty}&#10;\begin{document}&#10;&#10;&#10;$$V = \frac{4 Q}{\pi D^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64.9044"/>
  <p:tag name="LATEXADDIN" val="\documentclass{article}&#10;\usepackage{amsmath}&#10;\pagestyle{empty}&#10;\begin{document}&#10;&#10;$$D = \frac{4 Q_{\max}}{\pi \nu {\rm Re}_{\max}}$$&#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 K Q^2}{\Pi_{Error} h_l g \pi^2} \right]^{\frac{1}{4}}$$&#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1.6498"/>
  <p:tag name="LATEXADDIN" val="\documentclass{article}&#10;\usepackage{amsmath}&#10;\pagestyle{empty}&#10;\begin{document}&#10;&#10;$$ h_{\rm{f}} = {\rm{f}} \frac{8}{g \pi^2} \frac{LQ^2}{D^5}$$&#10;&#10;&#10;\end{document}"/>
  <p:tag name="IGUANATEXSIZE" val="25"/>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Pi_{Error}} }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9.284"/>
  <p:tag name="LATEXADDIN" val="\documentclass{article}&#10;\usepackage{amsmath}&#10;\pagestyle{empty}&#10;\begin{document}&#10;&#10;$$K_{e_{orifice}} = \left( \frac{A_{Pipe}}{\Pi_{vc} A_{Orifice}} - 1 \right)^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6.093"/>
  <p:tag name="LATEXADDIN" val="\documentclass{article}&#10;\usepackage{amsmath}&#10;\pagestyle{empty}&#10;\begin{document}&#10;$${h_e} = \frac{V_{out}^2}{2g}{\left( {\frac{A_{out}}{A_{in}}} -1 \right)^2}$$&#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4.1582"/>
  <p:tag name="LATEXADDIN" val="\documentclass{article}&#10;\usepackage{amsmath}&#10;\pagestyle{empty}&#10;\begin{document}&#10;&#10;$$h_e = K_e \frac{Q^2}{2gA^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10;$${h_e} = {K_e}\frac{V^2}{2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986.502"/>
  <p:tag name="LATEXADDIN" val="\documentclass{article}&#10;\usepackage{amsmath}&#10;\pagestyle{empty}&#10;\begin{document}&#10;&#10;$$h_e = \left( \frac{D_{Pipe}^2}{\Pi_{vc} D_{Orifice}^2} - 1 \right)^2 \frac{8Q^2}{g \pi^2 D_{Pipe}^4}$$&#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533.9332"/>
  <p:tag name="ORIGINALWIDTH" val="2052.493"/>
  <p:tag name="LATEXADDIN" val="\documentclass{article}&#10;\usepackage{amsmath}&#10;\pagestyle{empty}&#10;\begin{document}&#10;&#10;$$D_{Orifice} = \frac{D_{Pipe}} {\sqrt{\Pi_{vc} \left( \sqrt {\frac{h_e g}{8}} \frac{\pi D_{Pipe}^2}{Q} + 1 \right)} }$$&#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646.4192"/>
  <p:tag name="LATEXADDIN" val="\documentclass{article}&#10;\usepackage{amsmath}&#10;\pagestyle{empty}&#10;\begin{document}&#10;&#10;$h_{\rm{f}} = \frac{128\mu LQ}{\rho g\pi D^4}$&#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95.7255"/>
  <p:tag name="ORIGINALWIDTH" val="725.1594"/>
  <p:tag name="LATEXADDIN" val="\documentclass{article}&#10;\usepackage{amsmath}&#10;\pagestyle{empty}&#10;\begin{document}&#10;&#10;&#10;$h_{\rm{f}} = {\rm{f}} \frac{8}{g \pi^2} \frac{LQ^2}{D^5}$&#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8.868"/>
  <p:tag name="LATEXADDIN" val="\documentclass{article}&#10;\usepackage{amsmath}&#10;\pagestyle{empty}&#10;\begin{document}&#10;&#10;$Q = \Pi_{vc} A_{or} \sqrt{2g\Delta h}$&#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5.9543"/>
  <p:tag name="LATEXADDIN" val="\documentclass{article}&#10;\usepackage{amsmath}&#10;\pagestyle{empty}&#10;\begin{document}&#10;&#10;&#10;$Q \propto h_{\rm{f}}$&#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29.4338"/>
  <p:tag name="LATEXADDIN" val="\documentclass{article}&#10;\usepackage{amsmath}&#10;\pagestyle{empty}&#10;\begin{document}&#10;&#10;$$Q \propto \sqrt{\frac{h_{\rm{f}}}{\rm{f}}}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7.6827"/>
  <p:tag name="LATEXADDIN" val="\documentclass{article}&#10;\usepackage{amsmath}&#10;\pagestyle{empty}&#10;\begin{document}&#10;&#10;$Q \propto \sqrt {\Delta h}$&#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1.357"/>
  <p:tag name="LATEXADDIN" val="\documentclass{article}&#10;\usepackage{amsmath}&#10;\pagestyle{empty}&#10;\begin{document}&#10;&#10;$$Q = \frac{2}{3} C_d W \sqrt{2g} H^{3/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86.052"/>
  <p:tag name="LATEXADDIN" val="\documentclass{article}&#10;\usepackage{amsmath}&#10;\pagestyle{empty}&#10;\begin{document}&#10;&#10;$$Q = \frac{8}{15} C_d \sqrt{2g} \tan \left( \frac{\theta}{2} \right) H^{5/2}$$&#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262.092"/>
  <p:tag name="LATEXADDIN" val="\documentclass{article}&#10;\usepackage{amsmath}&#10;\pagestyle{empty}&#10;\begin{document}&#10;&#10;$$Q = C_d W \sqrt{g} \left( \frac{2}{3} H \right)^{3/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26.622"/>
  <p:tag name="LATEXADDIN" val="\documentclass{article}&#10;\usepackage{amsmath}&#10;\pagestyle{empty}&#10;\begin{document}&#10;&#10;$$Q = C_d W y_g \sqrt{2 g y_1}$$&#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3.6746"/>
  <p:tag name="LATEXADDIN" val="\documentclass{article}&#10;\usepackage{amsmath}&#10;\pagestyle{empty}&#10;\begin{document}&#10;&#10;$V = \sqrt{2gH}$&#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669.291"/>
  <p:tag name="ORIGINALWIDTH" val="1061.867"/>
  <p:tag name="LATEXADDIN" val="\documentclass{article}&#10;\usepackage{amsmath}&#10;\pagestyle{empty}&#10;\begin{document}&#10;&#10;$$\begin{array}{l}&#10;Q_C = K_C h_C^{n_C}&#10;\\&#10;Q_P = K_P h_P^{n_P}&#10;\\ \\&#10;C_P = \frac{C_C Q_C}{Q_P}&#10;\\ \\&#10;C_P = \frac{C_C K_C h_C^{n_C}}{K_P h_P^{n_P}}&#10;\\ \\&#10;h_C = K_L h_P&#10;\\ \\&#10;C_P = \frac{C_C K_C K_L^{n_C} h_P^{n_C}}{K_P h_P^{n_P}}&#10;\end{array}$$&#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14.3982"/>
  <p:tag name="LATEXADDIN" val="\documentclass{article}&#10;\usepackage{amsmath}&#10;\pagestyle{empty}&#10;\begin{document}&#10;&#10;$$C_P \propto \frac{K_L^{n_C} h_P^{n_C}}{h_P^{n_P}}$$&#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9096"/>
  <p:tag name="LATEXADDIN" val="\documentclass{article}&#10;\usepackage{amsmath}&#10;\pagestyle{empty}&#10;\begin{document}&#10;&#10;$$Q_P = K_P h_P^{n_P}$$&#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469.4413"/>
  <p:tag name="LATEXADDIN" val="\documentclass{article}&#10;\usepackage{amsmath}&#10;\pagestyle{empty}&#10;\begin{document}&#10;&#10;$n_P = n_C$&#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75.853"/>
  <p:tag name="LATEXADDIN" val="\documentclass{article}&#10;\usepackage{amsmath}&#10;\pagestyle{empty}&#10;\begin{document}&#10;&#10;$$C_P = \frac{C_C K_C K_L^{n_C} h_P^{n_C}}{K_P h_P^{n_P}}$$&#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13.873"/>
  <p:tag name="LATEXADDIN" val="\documentclass{article}&#10;\usepackage{amsmath}&#10;\pagestyle{empty}&#10;\begin{document}&#10;&#10;$$C_P = \sqrt{K_L} \frac{C_C K_C}{K_P}$$&#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619.4226"/>
  <p:tag name="LATEXADDIN" val="\documentclass{article}&#10;\usepackage{amsmath}&#10;\pagestyle{empty}&#10;\begin{document}&#10;&#10;$$\sqrt{K_L} \propto C_P$$&#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706.4117"/>
  <p:tag name="LATEXADDIN" val="\documentclass{article}&#10;\usepackage{amsmath}&#10;\pagestyle{empty}&#10;\begin{document}&#10;&#10;$$F_g = \frac{4 \pi r^3}{3 \cdot 2}\rho 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607.4241"/>
  <p:tag name="LATEXADDIN" val="\documentclass{article}&#10;\usepackage{amsmath}&#10;\pagestyle{empty}&#10;\begin{document}&#10;&#10;$$\rho g \Delta h \left( \pi r^2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612.298"/>
  <p:tag name="LATEXADDIN" val="\documentclass{article}&#10;\usepackage{amsmath}&#10;\pagestyle{empty}&#10;\begin{document}&#10;&#10;$$\frac{4 \pi r^3}{3 \cdot 2} \rho g + \rho g \Delta h \left( \pi r^2 \right) = 2 \pi r \sigm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43.607"/>
  <p:tag name="LATEXADDIN" val="\documentclass{article}&#10;\usepackage{amsmath}&#10;\pagestyle{empty}&#10;\begin{document}&#10;&#10;$$\Delta h = \frac{2 \pi r \sigma - \frac{4 \pi r^3}{3 \cdot 2} \rho g}{\rho g \left( \pi r^2 \right)}$$&#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843.6446"/>
  <p:tag name="LATEXADDIN" val="\documentclass{article}&#10;\usepackage{amsmath}&#10;\pagestyle{empty}&#10;\begin{document}&#10;&#10;$$\Delta h = \frac{2 \sigma}{\rho g r} - \frac{2r}{3}$$&#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51.669"/>
  <p:tag name="LATEXADDIN" val="\documentclass{article}&#10;\usepackage{amsmath}&#10;\pagestyle{empty}&#10;\begin{document}&#10;&#10;$$\nu_{Alum} = \left[ 1 + 4.225 \times {10}^{-6}{\left( \frac{C_{Alum}}{\frac{kg}{m^3}} \right)}^{2.289} \right] \nu_{{H_2}O}$$&#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686.164"/>
  <p:tag name="LATEXADDIN" val="\documentclass{article}&#10;\usepackage{amsmath}&#10;\pagestyle{empty}&#10;\begin{document}&#10;&#10;$$\nu_{PACl} = \left[ 1 + 2.383 \times {10}^{-5}\left(\frac{C_{PACl}}{\frac{kg}{m^3}} \right)^{1.893} \right] \nu_{{H_2}O}$$&#10;&#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82.6772"/>
  <p:tag name="LATEXADDIN" val="\documentclass{article}&#10;\usepackage{amsmath}&#10;\pagestyle{empty}&#10;\begin{document}&#10;&#10;$$V_{pore} = \frac{V_a}{\varepsilo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849.6438"/>
  <p:tag name="LATEXADDIN" val="\documentclass{article}&#10;\usepackage{amsmath}&#10;\pagestyle{empty}&#10;\begin{document}&#10;&#10;$$h_{\rm{f}} \approx \frac{32 \mu L V_{pore}}{\rho g d_{pore}^2}$$&#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05.2118"/>
  <p:tag name="LATEXADDIN" val="\documentclass{article}&#10;\usepackage{amsmath}&#10;\pagestyle{empty}&#10;\begin{document}&#10;&#10;$\nu  = \frac{\mu}{\rho}$&#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09.336"/>
  <p:tag name="LATEXADDIN" val="\documentclass{article}&#10;\usepackage{amsmath}&#10;\pagestyle{empty}&#10;\begin{document}&#10;&#10;&#10;$$\frac{h_{\rm{f}}}{L} = 36k \frac{\left( 1 - \varepsilon \right)^2}{\varepsilon^3} \frac{\nu V_a}{g d_{sand}^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1890.514"/>
  <p:tag name="LATEXADDIN" val="\documentclass{article}&#10;\usepackage{amsmath}&#10;\pagestyle{empty}&#10;\begin{document}&#10;$$ L = \left( \frac{g h_L \pi D^4}{128 \nu Q_{Max}} - \frac{Q_{Max}}{16 \pi \nu} \sum{K_e} \right)$$&#10;&#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D_{or} = \sqrt{ \frac{4Q}{\pi \Pi_{vc} \sqrt{ 2 g \Delta h}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169.479"/>
  <p:tag name="LATEXADDIN" val="\documentclass{article}&#10;\usepackage{amsmath}&#10;\pagestyle{empty}&#10;\begin{document}&#10;&#10;&#10;$D_{or} = \sqrt{ \frac{4 \left( 0.0000075 \frac{m^3}{s} \right)}{\pi \left( 0.62 \right) \sqrt{2 \left( 9.8 \frac{m}{s^2} \right) \left( 0.3m \right)} }}  = 2.5mm$&#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36.22"/>
  <p:tag name="LATEXADDIN" val="\documentclass{article}&#10;\usepackage{amsmath}&#10;\pagestyle{empty}&#10;\begin{document}&#10;&#10;&#10;$$ D_{Valve} = \sqrt{ \frac{8 L_{Tank} W_{Tank}}{\pi t_{Drain}}} {\left( \frac{K_{e} H_{Tank}}{2g} \right)^{\frac{1}{4}}}$$&#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0.727"/>
  <p:tag name="LATEXADDIN" val="\documentclass{article}&#10;\usepackage{amsmath}&#10;\pagestyle{empty}&#10;\begin{document}&#10;&#10;&#10;$$ D_{Pipe} = \sqrt{ \frac{8 L_{Tank} W_{Tank}}{\pi t_{Drain}}} {\left( \frac{K_{e} H_{Tank}}{2g} \right)^{\frac{1}{4}}}$$&#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70.266"/>
  <p:tag name="LATEXADDIN" val="\documentclass{article}&#10;\usepackage{amsmath}&#10;\pagestyle{empty}&#10;\begin{document}&#10;&#10;$$ d_{float}^2 \cdot{h_{submerged}} = d_{orifice}^2 \cdot{h_{tank}}$$&#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148.856"/>
  <p:tag name="LATEXADDIN" val="\documentclass{article}&#10;\usepackage{amsmath}&#10;\pagestyle{empty}&#10;\begin{document}&#10;&#10;$$\frac{h_{tank}}{h_{submerged}} = \frac{d_{float}^2}{d_{orifice}^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1.62"/>
  <p:tag name="LATEXADDIN" val="\documentclass{article}&#10;\usepackage{amsmath}&#10;\pagestyle{empty}&#10;\begin{document}&#10;&#10;$$ h_e = \frac{8 Q^2}{g \pi^2 D^4} \sum{K_e}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35.658"/>
  <p:tag name="LATEXADDIN" val="\documentclass{article}&#10;\usepackage{amsmath}&#10;\pagestyle{empty}&#10;\begin{document}&#10;&#10;$$ h_{\rm{f}} = \frac{128\mu LQ}{\rho g\pi D^4}$$&#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pagestyle{empty}&#10;\begin{document}&#10;&#10;&#10;$$h_L(Q) = \left( \frac{128\nu L}{g \pi D^4} + \frac{8Q}{g \pi ^2 D^4} \sum{K_e} \right) Q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pagestyle{empty}&#10;\begin{document}&#10;&#10;&#10;$$h_{L_{linear}}(Q) = \left( \frac{128\nu L}{g \pi D^4} + \frac{8Q_{max}}{g \pi ^2 D^4} \sum{K_e} \right) Q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82.9396"/>
  <p:tag name="ORIGINALWIDTH" val="3522.31"/>
  <p:tag name="LATEXADDIN" val="\documentclass{article}&#10;\usepackage{amsmath}&#10;\pagestyle{empty}&#10;\begin{document}&#10;&#10;$$1 - \Pi_{Error} = \frac{\left( \frac{128 \nu L}{g \pi D^4} + \frac{8Q}{g \pi^2 D^4} \sum{K_e} \right)}   {\left( \frac{128 \nu L}{g \pi D^4} + \frac{8 Q_{Max}}{g \pi^2 D^4} \sum{K_e} \right)}     =     \frac{\left( \frac{128 \nu L}{g \pi D^4} \right)}{\left( \frac{128 \nu L}{g \pi D^4} + \frac{8 Q_{Max}}{g \pi^2 D^4} \sum{K_e} \right)}$$&#10;&#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2046.494"/>
  <p:tag name="LATEXADDIN" val="\documentclass{article}&#10;\usepackage{amsmath}&#10;\pagestyle{empty}&#10;\begin{document}&#10;&#10;$$ \Pi_{Error} = \frac{h_{Linear} - h_L}{h_{Linear}} = 1 - \frac{h_L}{h_{Linear}}$$&#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235.095"/>
  <p:tag name="LATEXADDIN" val="\documentclass{article}&#10;\usepackage{amsmath}&#10;\pagestyle{empty}&#10;\begin{document}&#10;&#10;&#10;$$ \left( 1 - \Pi_{Error} \right)  \frac{128 \nu L}{g \pi D^4} + \left( 1 - \Pi_{Error} \right) \frac{8 Q_{Max}}{g \pi ^2 D^4} \sum{K_e}  =  \frac{128 \nu L}{g \pi D^4}$$&#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2704.162"/>
  <p:tag name="LATEXADDIN" val="\documentclass{article}&#10;\usepackage{amsmath}&#10;\pagestyle{empty}&#10;\begin{document}&#10;&#10;&#10;$$ - \Pi_{Error} \frac{128 \nu L}{g \pi D^4} + \left( 1 - \Pi_{Error} \right) \frac{8 Q_{Max}}{g \pi^2 D^4} \sum{K_e}  = 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L = \left( \frac{1 - \Pi_{Error}}{\Pi_{Error}} \right) \frac{Q_{Max}}{16 \nu \pi} \sum{K_e}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096.738"/>
  <p:tag name="LATEXADDIN" val="\documentclass{article}&#10;\usepackage{amsmath}&#10;\pagestyle{empty}&#10;\begin{document}&#10;$$ h_L = \left( \frac{128 \nu L Q_{Max}}{g \pi D^4} + \frac{8 Q_{Max}^2}{g \pi^2 D^4} \sum{K_e} \right)$$&#10;&#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87.776"/>
  <p:tag name="LATEXADDIN" val="\documentclass{article}&#10;\usepackage{amsmath}&#10;\pagestyle{empty}&#10;\begin{document}&#10;&#10;$$ L = \left( \frac{1 - \Pi_{Error}}{\Pi_{Error}} \right) \frac{Q_{Max}}{16 \nu \pi} \sum{K_e} $$&#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8.519"/>
  <p:tag name="LATEXADDIN" val="\documentclass{article}&#10;\usepackage{amsmath}&#10;\pagestyle{empty}&#10;\begin{document}&#10;&#10;$$ h_L = \left( \frac{8 \sum{K_e} }{g \pi^2 D^4} \left( \frac{1}{\Pi_{Error}} \right) \right) Q_{Max}^2 $$&#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165.354"/>
  <p:tag name="LATEXADDIN" val="\documentclass{article}&#10;\usepackage{amsmath}&#10;\pagestyle{empty}&#10;\begin{document}&#10;&#10;$$D = \left[ \frac{8K Q^2}{\Pi_{Error} h_l g \pi^2} \right]^{\frac{1}{4}}$$&#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53.093"/>
  <p:tag name="LATEXADDIN" val="\documentclass{article}&#10;\usepackage{amsmath}&#10;\pagestyle{empty}&#10;\begin{document}&#10;&#10;$$ V_{Max} = \sqrt{ \frac{2 h_L g \Pi_{Error}}{\sum{K_e} }}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2815.148"/>
  <p:tag name="LATEXADDIN" val="\documentclass{article}&#10;\usepackage{amsmath}&#10;\pagestyle{empty}&#10;\begin{document}&#10;&#10;&#10;$$ L = \left( \frac{1 - \Pi_{Error}}{\Pi_{Error}} \right) \frac{1}{16 \nu \pi} \frac{\pi D^2}{4} \sum{K_e} \sqrt{ \frac{2 h_L g \Pi_{Error}}{\sum{K_e} }} $$&#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902.512"/>
  <p:tag name="LATEXADDIN" val="\documentclass{article}&#10;\usepackage{amsmath}&#10;\pagestyle{empty}&#10;\begin{document}&#10;&#10;&#10;$$L = \frac{\left( 1 - \Pi_{Error} \right) D^2}{64 \nu} \sqrt{ \frac{2 h_L g \sum{K_e} }{\Pi_{Error}}} $$&#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610.799"/>
  <p:tag name="LATEXADDIN" val="\documentclass{article}&#10;\usepackage{amsmath}&#10;\pagestyle{empty}&#10;\begin{document}&#10;&#10;$$ D = \sqrt{ \frac{4 Q_{Max}}{\pi} \sqrt{ \frac{K}{2 h_L g \Pi_{Error}}}}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120954</TotalTime>
  <Words>5355</Words>
  <Application>Microsoft Office PowerPoint</Application>
  <PresentationFormat>On-screen Show (4:3)</PresentationFormat>
  <Paragraphs>956</Paragraphs>
  <Slides>115</Slides>
  <Notes>81</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2</vt:i4>
      </vt:variant>
      <vt:variant>
        <vt:lpstr>Slide Titles</vt:lpstr>
      </vt:variant>
      <vt:variant>
        <vt:i4>115</vt:i4>
      </vt:variant>
    </vt:vector>
  </HeadingPairs>
  <TitlesOfParts>
    <vt:vector size="133" baseType="lpstr">
      <vt:lpstr>Book Antiqua</vt:lpstr>
      <vt:lpstr>Calibri</vt:lpstr>
      <vt:lpstr>Candara</vt:lpstr>
      <vt:lpstr>Symbol</vt:lpstr>
      <vt:lpstr>Wingdings</vt:lpstr>
      <vt:lpstr>Baskerville Old Face</vt:lpstr>
      <vt:lpstr>Arial</vt:lpstr>
      <vt:lpstr>Euclid Symbol</vt:lpstr>
      <vt:lpstr>Cambria Math</vt:lpstr>
      <vt:lpstr>Times New Roman</vt:lpstr>
      <vt:lpstr>Century Gothic</vt:lpstr>
      <vt:lpstr>Lecture 4540 2016</vt:lpstr>
      <vt:lpstr>1_Lecture 4540 2016</vt:lpstr>
      <vt:lpstr>Lecture 4540 2017</vt:lpstr>
      <vt:lpstr>2_Lecture 4540 2016</vt:lpstr>
      <vt:lpstr>3_Lecture 4540 2016</vt:lpstr>
      <vt:lpstr>Equation</vt:lpstr>
      <vt:lpstr>Mathcad</vt:lpstr>
      <vt:lpstr>Flow Control and Measurement</vt:lpstr>
      <vt:lpstr>Overview</vt:lpstr>
      <vt:lpstr>Overview</vt:lpstr>
      <vt:lpstr>Fluids Review</vt:lpstr>
      <vt:lpstr>Streamlines</vt:lpstr>
      <vt:lpstr>Why is there drag?</vt:lpstr>
      <vt:lpstr>Fluids Review</vt:lpstr>
      <vt:lpstr>Orifice Equation</vt:lpstr>
      <vt:lpstr>Orifice Equation</vt:lpstr>
      <vt:lpstr>Two kinds of drag Two kinds of head loss</vt:lpstr>
      <vt:lpstr>Head Loss in a Long STRAIGHT Tube (due to wall shear): Major Losses</vt:lpstr>
      <vt:lpstr>Head Loss in a Long STRAIGHT Tube (due to wall shear): Major Losses</vt:lpstr>
      <vt:lpstr>Frictional Losses in Straight Pipes: Moody Diagram</vt:lpstr>
      <vt:lpstr>Head Loss: Minor Losses</vt:lpstr>
      <vt:lpstr>Three forms of Minor Loss equation</vt:lpstr>
      <vt:lpstr>Three forms of Minor Loss equation</vt:lpstr>
      <vt:lpstr>Which points are `in` and `out` for finding the Minor Loss coefficient?</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A related tangent… Design a drain system for a tank</vt:lpstr>
      <vt:lpstr>Brainstorm: Constant Flow</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Variable Orifice</vt:lpstr>
      <vt:lpstr>Float valve and small tube variable head</vt:lpstr>
      <vt:lpstr>Overview</vt:lpstr>
      <vt:lpstr>Hypochorinator Fix</vt:lpstr>
      <vt:lpstr>AguaClara Technologies</vt:lpstr>
      <vt:lpstr>Overview</vt:lpstr>
      <vt:lpstr>AguaClara approach to flow control</vt:lpstr>
      <vt:lpstr>Early Flow Controllers</vt:lpstr>
      <vt:lpstr>PowerPoint Presentation</vt:lpstr>
      <vt:lpstr>Requirements for a Flow Controller</vt:lpstr>
      <vt:lpstr>Hypochlorinator Fix</vt:lpstr>
      <vt:lpstr>Installing a Flow Controller for dosing Chlorine</vt:lpstr>
      <vt:lpstr>Dose Controller:  The QC Control Problem</vt:lpstr>
      <vt:lpstr>Overview</vt:lpstr>
      <vt:lpstr>Linear Flow Orifice Meter</vt:lpstr>
      <vt:lpstr>Linear Orifice Meter</vt:lpstr>
      <vt:lpstr>Linear Flow Orifice Meter</vt:lpstr>
      <vt:lpstr>PowerPoint Presentation</vt:lpstr>
      <vt:lpstr>Overview</vt:lpstr>
      <vt:lpstr>Linear Dose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Chemical Dose Controller</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Nonlinearity Error Analysis:  The problem caused by minor losses</vt:lpstr>
      <vt:lpstr>Relationship between Q and L given minor loss error constraint</vt:lpstr>
      <vt:lpstr>Relationship between Q and L given head loss constraint</vt:lpstr>
      <vt:lpstr>Dosing Tube Lengths</vt:lpstr>
      <vt:lpstr>Tube Diameter for Flow/Dose Controller (English tube sizes)</vt:lpstr>
      <vt:lpstr>Dose Controller Accuracy</vt:lpstr>
      <vt:lpstr>Maximum Plant Flow Rate Using Linear Flow Controller</vt:lpstr>
      <vt:lpstr>Dose Control Summary</vt:lpstr>
      <vt:lpstr>Extras!</vt:lpstr>
      <vt:lpstr>Minor Loss Coefficient for an Orifice in a Pipe (DOrifice &lt; &lt; Dpipe)</vt:lpstr>
      <vt:lpstr>Minor Loss Coefficient for an Orifice in a pipe</vt:lpstr>
      <vt:lpstr>Equation for the diameter of an orifice in a pipe given a head loss</vt:lpstr>
      <vt:lpstr>Extending the range of the flow controllers</vt:lpstr>
      <vt:lpstr>Closed Conduit Flow options for Flow Controllers</vt:lpstr>
      <vt:lpstr>Open Channel Flow Relationships</vt:lpstr>
      <vt:lpstr>Dose Controller with nonlinear scale</vt:lpstr>
      <vt:lpstr>Constant dose with changing plant flow requirement</vt:lpstr>
      <vt:lpstr>Dose scale on the lever arm?</vt:lpstr>
      <vt:lpstr>AguaClara Dose Control History</vt:lpstr>
      <vt:lpstr>Variable dosing valve:  For coagulant dosing for plant flows above 100 L/s</vt:lpstr>
      <vt:lpstr>Surface Tension</vt:lpstr>
      <vt:lpstr>Surface Tension can prevent flow!</vt:lpstr>
      <vt:lpstr>A constraint for flow control devices: Surface Tension</vt:lpstr>
      <vt:lpstr>Kinematic Viscosity of Water</vt:lpstr>
      <vt:lpstr>Kinematic Viscosity of Coagulants</vt:lpstr>
      <vt:lpstr>PowerPoint Presentation</vt:lpstr>
      <vt:lpstr>Porous Media Head Loss: Kozeny equation</vt:lpstr>
      <vt:lpstr>Orifice Image</vt:lpstr>
      <vt:lpstr>Tube Diameter for Flow/Dose Controller (English tube sizes)</vt:lpstr>
      <vt:lpstr>Tube Diameter for Flow/Dose Controller (Metric tube sizes)</vt:lpstr>
      <vt:lpstr>Tube Diameter for Flow/Dose Controller (Metric tube sizes)</vt:lpstr>
      <vt:lpstr>Design Algorithm</vt:lpstr>
      <vt:lpstr>Making Minor Losses Minor</vt:lpstr>
      <vt:lpstr>Doser Calibration Steps  (whenever the dosing tubes are replaced or elevations are varied)</vt:lpstr>
      <vt:lpstr>Float Valve Head Loss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Juan</cp:lastModifiedBy>
  <cp:revision>1698</cp:revision>
  <cp:lastPrinted>2017-09-05T11:56:51Z</cp:lastPrinted>
  <dcterms:created xsi:type="dcterms:W3CDTF">2004-08-17T19:01:02Z</dcterms:created>
  <dcterms:modified xsi:type="dcterms:W3CDTF">2018-04-26T06:12:50Z</dcterms:modified>
</cp:coreProperties>
</file>